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Bernoru SemiCondensed" charset="1" panose="00000A06000000000000"/>
      <p:regular r:id="rId18"/>
    </p:embeddedFont>
    <p:embeddedFont>
      <p:font typeface="Cerebri Bold" charset="1" panose="00000800000000000000"/>
      <p:regular r:id="rId19"/>
    </p:embeddedFont>
    <p:embeddedFont>
      <p:font typeface="Cerebri" charset="1" panose="00000500000000000000"/>
      <p:regular r:id="rId20"/>
    </p:embeddedFont>
    <p:embeddedFont>
      <p:font typeface="Cerebri Italics"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https://docs.google.com/forms/d/e/1FAIpQLScDiW_19e2txx2vKHc9jAON0jTZBp7zQKT-HQP4KjgyK988RA/viewform?usp=publish-editor"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https://docs.google.com/forms/d/e/1FAIpQLScDiW_19e2txx2vKHc9jAON0jTZBp7zQKT-HQP4KjgyK988RA/viewform?usp=publish-editor"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Freeform 2" id="2"/>
          <p:cNvSpPr/>
          <p:nvPr/>
        </p:nvSpPr>
        <p:spPr>
          <a:xfrm flipH="false" flipV="false" rot="8099999">
            <a:off x="14793256" y="-61756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530774" y="892748"/>
            <a:ext cx="7728526" cy="7714474"/>
          </a:xfrm>
          <a:custGeom>
            <a:avLst/>
            <a:gdLst/>
            <a:ahLst/>
            <a:cxnLst/>
            <a:rect r="r" b="b" t="t" l="l"/>
            <a:pathLst>
              <a:path h="7714474" w="7728526">
                <a:moveTo>
                  <a:pt x="0" y="0"/>
                </a:moveTo>
                <a:lnTo>
                  <a:pt x="7728526" y="0"/>
                </a:lnTo>
                <a:lnTo>
                  <a:pt x="7728526" y="7714474"/>
                </a:lnTo>
                <a:lnTo>
                  <a:pt x="0" y="7714474"/>
                </a:lnTo>
                <a:lnTo>
                  <a:pt x="0" y="0"/>
                </a:lnTo>
                <a:close/>
              </a:path>
            </a:pathLst>
          </a:custGeom>
          <a:blipFill>
            <a:blip r:embed="rId4"/>
            <a:stretch>
              <a:fillRect l="0" t="-91" r="0" b="-91"/>
            </a:stretch>
          </a:blipFill>
        </p:spPr>
      </p:sp>
      <p:grpSp>
        <p:nvGrpSpPr>
          <p:cNvPr name="Group 4" id="4"/>
          <p:cNvGrpSpPr/>
          <p:nvPr/>
        </p:nvGrpSpPr>
        <p:grpSpPr>
          <a:xfrm rot="0">
            <a:off x="772347" y="6225861"/>
            <a:ext cx="8243547" cy="3548999"/>
            <a:chOff x="0" y="0"/>
            <a:chExt cx="10991396" cy="4731999"/>
          </a:xfrm>
        </p:grpSpPr>
        <p:sp>
          <p:nvSpPr>
            <p:cNvPr name="Freeform 5" id="5"/>
            <p:cNvSpPr/>
            <p:nvPr/>
          </p:nvSpPr>
          <p:spPr>
            <a:xfrm flipH="false" flipV="false" rot="0">
              <a:off x="0" y="92552"/>
              <a:ext cx="8571727" cy="4639447"/>
            </a:xfrm>
            <a:custGeom>
              <a:avLst/>
              <a:gdLst/>
              <a:ahLst/>
              <a:cxnLst/>
              <a:rect r="r" b="b" t="t" l="l"/>
              <a:pathLst>
                <a:path h="4639447" w="8571727">
                  <a:moveTo>
                    <a:pt x="0" y="0"/>
                  </a:moveTo>
                  <a:lnTo>
                    <a:pt x="8571727" y="0"/>
                  </a:lnTo>
                  <a:lnTo>
                    <a:pt x="8571727" y="4639447"/>
                  </a:lnTo>
                  <a:lnTo>
                    <a:pt x="0" y="4639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248673" y="0"/>
              <a:ext cx="8742723" cy="4731999"/>
            </a:xfrm>
            <a:custGeom>
              <a:avLst/>
              <a:gdLst/>
              <a:ahLst/>
              <a:cxnLst/>
              <a:rect r="r" b="b" t="t" l="l"/>
              <a:pathLst>
                <a:path h="4731999" w="8742723">
                  <a:moveTo>
                    <a:pt x="0" y="0"/>
                  </a:moveTo>
                  <a:lnTo>
                    <a:pt x="8742723" y="0"/>
                  </a:lnTo>
                  <a:lnTo>
                    <a:pt x="8742723" y="4731999"/>
                  </a:lnTo>
                  <a:lnTo>
                    <a:pt x="0" y="47319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7" id="7"/>
          <p:cNvSpPr txBox="true"/>
          <p:nvPr/>
        </p:nvSpPr>
        <p:spPr>
          <a:xfrm rot="0">
            <a:off x="1028700" y="1933056"/>
            <a:ext cx="8243547" cy="4789135"/>
          </a:xfrm>
          <a:prstGeom prst="rect">
            <a:avLst/>
          </a:prstGeom>
        </p:spPr>
        <p:txBody>
          <a:bodyPr anchor="t" rtlCol="false" tIns="0" lIns="0" bIns="0" rIns="0">
            <a:spAutoFit/>
          </a:bodyPr>
          <a:lstStyle/>
          <a:p>
            <a:pPr algn="l">
              <a:lnSpc>
                <a:spcPts val="12462"/>
              </a:lnSpc>
            </a:pPr>
            <a:r>
              <a:rPr lang="en-US" sz="11433">
                <a:solidFill>
                  <a:srgbClr val="E9EDD3"/>
                </a:solidFill>
                <a:latin typeface="Bernoru SemiCondensed"/>
                <a:ea typeface="Bernoru SemiCondensed"/>
                <a:cs typeface="Bernoru SemiCondensed"/>
                <a:sym typeface="Bernoru SemiCondensed"/>
              </a:rPr>
              <a:t>CAL</a:t>
            </a:r>
            <a:r>
              <a:rPr lang="en-US" sz="11433">
                <a:solidFill>
                  <a:srgbClr val="E9EDD3"/>
                </a:solidFill>
                <a:latin typeface="Bernoru SemiCondensed"/>
                <a:ea typeface="Bernoru SemiCondensed"/>
                <a:cs typeface="Bernoru SemiCondensed"/>
                <a:sym typeface="Bernoru SemiCondensed"/>
              </a:rPr>
              <a:t>IFORNIA ELEMENTARY HIKING DAY</a:t>
            </a:r>
          </a:p>
        </p:txBody>
      </p:sp>
      <p:sp>
        <p:nvSpPr>
          <p:cNvPr name="TextBox 8" id="8"/>
          <p:cNvSpPr txBox="true"/>
          <p:nvPr/>
        </p:nvSpPr>
        <p:spPr>
          <a:xfrm rot="0">
            <a:off x="1205236" y="7416176"/>
            <a:ext cx="7377770" cy="1606775"/>
          </a:xfrm>
          <a:prstGeom prst="rect">
            <a:avLst/>
          </a:prstGeom>
        </p:spPr>
        <p:txBody>
          <a:bodyPr anchor="t" rtlCol="false" tIns="0" lIns="0" bIns="0" rIns="0">
            <a:spAutoFit/>
          </a:bodyPr>
          <a:lstStyle/>
          <a:p>
            <a:pPr algn="ctr">
              <a:lnSpc>
                <a:spcPts val="6462"/>
              </a:lnSpc>
            </a:pPr>
            <a:r>
              <a:rPr lang="en-US" sz="4616" b="true">
                <a:solidFill>
                  <a:srgbClr val="302217"/>
                </a:solidFill>
                <a:latin typeface="Cerebri Bold"/>
                <a:ea typeface="Cerebri Bold"/>
                <a:cs typeface="Cerebri Bold"/>
                <a:sym typeface="Cerebri Bold"/>
              </a:rPr>
              <a:t>Trip Date: </a:t>
            </a:r>
          </a:p>
          <a:p>
            <a:pPr algn="ctr">
              <a:lnSpc>
                <a:spcPts val="6462"/>
              </a:lnSpc>
              <a:spcBef>
                <a:spcPct val="0"/>
              </a:spcBef>
            </a:pPr>
            <a:r>
              <a:rPr lang="en-US" b="true" sz="4616">
                <a:solidFill>
                  <a:srgbClr val="302217"/>
                </a:solidFill>
                <a:latin typeface="Cerebri Bold"/>
                <a:ea typeface="Cerebri Bold"/>
                <a:cs typeface="Cerebri Bold"/>
                <a:sym typeface="Cerebri Bold"/>
              </a:rPr>
              <a:t>Saturday, May 16, 2026</a:t>
            </a:r>
          </a:p>
        </p:txBody>
      </p:sp>
      <p:sp>
        <p:nvSpPr>
          <p:cNvPr name="Freeform 9" id="9"/>
          <p:cNvSpPr/>
          <p:nvPr/>
        </p:nvSpPr>
        <p:spPr>
          <a:xfrm flipH="false" flipV="false" rot="-5400000">
            <a:off x="3836685" y="-1576137"/>
            <a:ext cx="3384237" cy="3818604"/>
          </a:xfrm>
          <a:custGeom>
            <a:avLst/>
            <a:gdLst/>
            <a:ahLst/>
            <a:cxnLst/>
            <a:rect r="r" b="b" t="t" l="l"/>
            <a:pathLst>
              <a:path h="3818604" w="3384237">
                <a:moveTo>
                  <a:pt x="0" y="0"/>
                </a:moveTo>
                <a:lnTo>
                  <a:pt x="3384237" y="0"/>
                </a:lnTo>
                <a:lnTo>
                  <a:pt x="3384237" y="3818603"/>
                </a:lnTo>
                <a:lnTo>
                  <a:pt x="0" y="38186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6695387">
            <a:off x="15004665" y="7063117"/>
            <a:ext cx="3816777" cy="3919668"/>
          </a:xfrm>
          <a:custGeom>
            <a:avLst/>
            <a:gdLst/>
            <a:ahLst/>
            <a:cxnLst/>
            <a:rect r="r" b="b" t="t" l="l"/>
            <a:pathLst>
              <a:path h="3919668" w="3816777">
                <a:moveTo>
                  <a:pt x="0" y="0"/>
                </a:moveTo>
                <a:lnTo>
                  <a:pt x="3816776" y="0"/>
                </a:lnTo>
                <a:lnTo>
                  <a:pt x="3816776" y="3919668"/>
                </a:lnTo>
                <a:lnTo>
                  <a:pt x="0" y="391966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8684567" y="707357"/>
            <a:ext cx="1966147" cy="1765035"/>
          </a:xfrm>
          <a:custGeom>
            <a:avLst/>
            <a:gdLst/>
            <a:ahLst/>
            <a:cxnLst/>
            <a:rect r="r" b="b" t="t" l="l"/>
            <a:pathLst>
              <a:path h="1765035" w="1966147">
                <a:moveTo>
                  <a:pt x="0" y="0"/>
                </a:moveTo>
                <a:lnTo>
                  <a:pt x="1966147" y="0"/>
                </a:lnTo>
                <a:lnTo>
                  <a:pt x="1966147" y="1765035"/>
                </a:lnTo>
                <a:lnTo>
                  <a:pt x="0" y="17650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TextBox 2" id="2"/>
          <p:cNvSpPr txBox="true"/>
          <p:nvPr/>
        </p:nvSpPr>
        <p:spPr>
          <a:xfrm rot="0">
            <a:off x="1028700" y="5277302"/>
            <a:ext cx="8920238" cy="4447090"/>
          </a:xfrm>
          <a:prstGeom prst="rect">
            <a:avLst/>
          </a:prstGeom>
        </p:spPr>
        <p:txBody>
          <a:bodyPr anchor="t" rtlCol="false" tIns="0" lIns="0" bIns="0" rIns="0">
            <a:spAutoFit/>
          </a:bodyPr>
          <a:lstStyle/>
          <a:p>
            <a:pPr algn="l">
              <a:lnSpc>
                <a:spcPts val="11830"/>
              </a:lnSpc>
            </a:pPr>
            <a:r>
              <a:rPr lang="en-US" sz="8450" spc="202">
                <a:solidFill>
                  <a:srgbClr val="553F2E"/>
                </a:solidFill>
                <a:latin typeface="Bernoru SemiCondensed"/>
                <a:ea typeface="Bernoru SemiCondensed"/>
                <a:cs typeface="Bernoru SemiCondensed"/>
                <a:sym typeface="Bernoru SemiCondensed"/>
              </a:rPr>
              <a:t>THANK YOU</a:t>
            </a:r>
          </a:p>
          <a:p>
            <a:pPr algn="l">
              <a:lnSpc>
                <a:spcPts val="11830"/>
              </a:lnSpc>
            </a:pPr>
            <a:r>
              <a:rPr lang="en-US" sz="8450" spc="202">
                <a:solidFill>
                  <a:srgbClr val="553F2E"/>
                </a:solidFill>
                <a:latin typeface="Bernoru SemiCondensed"/>
                <a:ea typeface="Bernoru SemiCondensed"/>
                <a:cs typeface="Bernoru SemiCondensed"/>
                <a:sym typeface="Bernoru SemiCondensed"/>
              </a:rPr>
              <a:t>FOR ATTENDING</a:t>
            </a:r>
          </a:p>
          <a:p>
            <a:pPr algn="l">
              <a:lnSpc>
                <a:spcPts val="11830"/>
              </a:lnSpc>
              <a:spcBef>
                <a:spcPct val="0"/>
              </a:spcBef>
            </a:pPr>
            <a:r>
              <a:rPr lang="en-US" sz="8450" spc="202">
                <a:solidFill>
                  <a:srgbClr val="553F2E"/>
                </a:solidFill>
                <a:latin typeface="Bernoru SemiCondensed"/>
                <a:ea typeface="Bernoru SemiCondensed"/>
                <a:cs typeface="Bernoru SemiCondensed"/>
                <a:sym typeface="Bernoru SemiCondensed"/>
              </a:rPr>
              <a:t>QUESTIONS?</a:t>
            </a:r>
          </a:p>
        </p:txBody>
      </p:sp>
      <p:sp>
        <p:nvSpPr>
          <p:cNvPr name="TextBox 3" id="3"/>
          <p:cNvSpPr txBox="true"/>
          <p:nvPr/>
        </p:nvSpPr>
        <p:spPr>
          <a:xfrm rot="0">
            <a:off x="11443645" y="3858480"/>
            <a:ext cx="5540506" cy="1285020"/>
          </a:xfrm>
          <a:prstGeom prst="rect">
            <a:avLst/>
          </a:prstGeom>
        </p:spPr>
        <p:txBody>
          <a:bodyPr anchor="t" rtlCol="false" tIns="0" lIns="0" bIns="0" rIns="0">
            <a:spAutoFit/>
          </a:bodyPr>
          <a:lstStyle/>
          <a:p>
            <a:pPr algn="l">
              <a:lnSpc>
                <a:spcPts val="5128"/>
              </a:lnSpc>
            </a:pPr>
            <a:r>
              <a:rPr lang="en-US" sz="3663" b="true">
                <a:solidFill>
                  <a:srgbClr val="473324"/>
                </a:solidFill>
                <a:latin typeface="Cerebri Bold"/>
                <a:ea typeface="Cerebri Bold"/>
                <a:cs typeface="Cerebri Bold"/>
                <a:sym typeface="Cerebri Bold"/>
              </a:rPr>
              <a:t>Yuridia Duran</a:t>
            </a:r>
            <a:r>
              <a:rPr lang="en-US" sz="3663" b="true">
                <a:solidFill>
                  <a:srgbClr val="473324"/>
                </a:solidFill>
                <a:latin typeface="Cerebri Bold"/>
                <a:ea typeface="Cerebri Bold"/>
                <a:cs typeface="Cerebri Bold"/>
                <a:sym typeface="Cerebri Bold"/>
              </a:rPr>
              <a:t> </a:t>
            </a:r>
          </a:p>
          <a:p>
            <a:pPr algn="l">
              <a:lnSpc>
                <a:spcPts val="5128"/>
              </a:lnSpc>
              <a:spcBef>
                <a:spcPct val="0"/>
              </a:spcBef>
            </a:pPr>
            <a:r>
              <a:rPr lang="en-US" sz="3663" b="true">
                <a:solidFill>
                  <a:srgbClr val="473324"/>
                </a:solidFill>
                <a:latin typeface="Cerebri Bold"/>
                <a:ea typeface="Cerebri Bold"/>
                <a:cs typeface="Cerebri Bold"/>
                <a:sym typeface="Cerebri Bold"/>
              </a:rPr>
              <a:t>M</a:t>
            </a:r>
            <a:r>
              <a:rPr lang="en-US" b="true" sz="3663">
                <a:solidFill>
                  <a:srgbClr val="473324"/>
                </a:solidFill>
                <a:latin typeface="Cerebri Bold"/>
                <a:ea typeface="Cerebri Bold"/>
                <a:cs typeface="Cerebri Bold"/>
                <a:sym typeface="Cerebri Bold"/>
              </a:rPr>
              <a:t>anaging Director</a:t>
            </a:r>
          </a:p>
        </p:txBody>
      </p:sp>
      <p:sp>
        <p:nvSpPr>
          <p:cNvPr name="TextBox 4" id="4"/>
          <p:cNvSpPr txBox="true"/>
          <p:nvPr/>
        </p:nvSpPr>
        <p:spPr>
          <a:xfrm rot="0">
            <a:off x="11566369" y="6503654"/>
            <a:ext cx="4818869" cy="1285020"/>
          </a:xfrm>
          <a:prstGeom prst="rect">
            <a:avLst/>
          </a:prstGeom>
        </p:spPr>
        <p:txBody>
          <a:bodyPr anchor="t" rtlCol="false" tIns="0" lIns="0" bIns="0" rIns="0">
            <a:spAutoFit/>
          </a:bodyPr>
          <a:lstStyle/>
          <a:p>
            <a:pPr algn="l">
              <a:lnSpc>
                <a:spcPts val="5128"/>
              </a:lnSpc>
            </a:pPr>
            <a:r>
              <a:rPr lang="en-US" sz="3663" b="true">
                <a:solidFill>
                  <a:srgbClr val="473324"/>
                </a:solidFill>
                <a:latin typeface="Cerebri Bold"/>
                <a:ea typeface="Cerebri Bold"/>
                <a:cs typeface="Cerebri Bold"/>
                <a:sym typeface="Cerebri Bold"/>
              </a:rPr>
              <a:t>Jamie Mo</a:t>
            </a:r>
            <a:r>
              <a:rPr lang="en-US" sz="3663" b="true">
                <a:solidFill>
                  <a:srgbClr val="473324"/>
                </a:solidFill>
                <a:latin typeface="Cerebri Bold"/>
                <a:ea typeface="Cerebri Bold"/>
                <a:cs typeface="Cerebri Bold"/>
                <a:sym typeface="Cerebri Bold"/>
              </a:rPr>
              <a:t>reland </a:t>
            </a:r>
          </a:p>
          <a:p>
            <a:pPr algn="l">
              <a:lnSpc>
                <a:spcPts val="5128"/>
              </a:lnSpc>
              <a:spcBef>
                <a:spcPct val="0"/>
              </a:spcBef>
            </a:pPr>
            <a:r>
              <a:rPr lang="en-US" b="true" sz="3663">
                <a:solidFill>
                  <a:srgbClr val="473324"/>
                </a:solidFill>
                <a:latin typeface="Cerebri Bold"/>
                <a:ea typeface="Cerebri Bold"/>
                <a:cs typeface="Cerebri Bold"/>
                <a:sym typeface="Cerebri Bold"/>
              </a:rPr>
              <a:t>Program Director</a:t>
            </a:r>
          </a:p>
        </p:txBody>
      </p:sp>
      <p:sp>
        <p:nvSpPr>
          <p:cNvPr name="TextBox 5" id="5"/>
          <p:cNvSpPr txBox="true"/>
          <p:nvPr/>
        </p:nvSpPr>
        <p:spPr>
          <a:xfrm rot="0">
            <a:off x="12042558" y="7855349"/>
            <a:ext cx="3924146" cy="627357"/>
          </a:xfrm>
          <a:prstGeom prst="rect">
            <a:avLst/>
          </a:prstGeom>
        </p:spPr>
        <p:txBody>
          <a:bodyPr anchor="t" rtlCol="false" tIns="0" lIns="0" bIns="0" rIns="0">
            <a:spAutoFit/>
          </a:bodyPr>
          <a:lstStyle/>
          <a:p>
            <a:pPr algn="l">
              <a:lnSpc>
                <a:spcPts val="5128"/>
              </a:lnSpc>
              <a:spcBef>
                <a:spcPct val="0"/>
              </a:spcBef>
            </a:pPr>
            <a:r>
              <a:rPr lang="en-US" sz="3663">
                <a:solidFill>
                  <a:srgbClr val="473324"/>
                </a:solidFill>
                <a:latin typeface="Cerebri"/>
                <a:ea typeface="Cerebri"/>
                <a:cs typeface="Cerebri"/>
                <a:sym typeface="Cerebri"/>
              </a:rPr>
              <a:t>(818) 731-3842</a:t>
            </a:r>
          </a:p>
        </p:txBody>
      </p:sp>
      <p:sp>
        <p:nvSpPr>
          <p:cNvPr name="Freeform 6" id="6"/>
          <p:cNvSpPr/>
          <p:nvPr/>
        </p:nvSpPr>
        <p:spPr>
          <a:xfrm flipH="false" flipV="false" rot="1674470">
            <a:off x="4162551" y="-1967585"/>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1084137" y="2409794"/>
            <a:ext cx="4343715" cy="1220086"/>
          </a:xfrm>
          <a:prstGeom prst="rect">
            <a:avLst/>
          </a:prstGeom>
        </p:spPr>
        <p:txBody>
          <a:bodyPr anchor="t" rtlCol="false" tIns="0" lIns="0" bIns="0" rIns="0">
            <a:spAutoFit/>
          </a:bodyPr>
          <a:lstStyle/>
          <a:p>
            <a:pPr algn="just">
              <a:lnSpc>
                <a:spcPts val="9926"/>
              </a:lnSpc>
              <a:spcBef>
                <a:spcPct val="0"/>
              </a:spcBef>
            </a:pPr>
            <a:r>
              <a:rPr lang="en-US" sz="7090" spc="170">
                <a:solidFill>
                  <a:srgbClr val="553F2E"/>
                </a:solidFill>
                <a:latin typeface="Bernoru SemiCondensed"/>
                <a:ea typeface="Bernoru SemiCondensed"/>
                <a:cs typeface="Bernoru SemiCondensed"/>
                <a:sym typeface="Bernoru SemiCondensed"/>
              </a:rPr>
              <a:t>C</a:t>
            </a:r>
            <a:r>
              <a:rPr lang="en-US" sz="7090" spc="170">
                <a:solidFill>
                  <a:srgbClr val="553F2E"/>
                </a:solidFill>
                <a:latin typeface="Bernoru SemiCondensed"/>
                <a:ea typeface="Bernoru SemiCondensed"/>
                <a:cs typeface="Bernoru SemiCondensed"/>
                <a:sym typeface="Bernoru SemiCondensed"/>
              </a:rPr>
              <a:t>ontact:</a:t>
            </a:r>
          </a:p>
        </p:txBody>
      </p:sp>
      <p:sp>
        <p:nvSpPr>
          <p:cNvPr name="Freeform 8" id="8"/>
          <p:cNvSpPr/>
          <p:nvPr/>
        </p:nvSpPr>
        <p:spPr>
          <a:xfrm flipH="false" flipV="false" rot="0">
            <a:off x="7144791" y="2379918"/>
            <a:ext cx="2804147" cy="3068834"/>
          </a:xfrm>
          <a:custGeom>
            <a:avLst/>
            <a:gdLst/>
            <a:ahLst/>
            <a:cxnLst/>
            <a:rect r="r" b="b" t="t" l="l"/>
            <a:pathLst>
              <a:path h="3068834" w="2804147">
                <a:moveTo>
                  <a:pt x="0" y="0"/>
                </a:moveTo>
                <a:lnTo>
                  <a:pt x="2804147" y="0"/>
                </a:lnTo>
                <a:lnTo>
                  <a:pt x="2804147" y="3068834"/>
                </a:lnTo>
                <a:lnTo>
                  <a:pt x="0" y="30688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4147967">
            <a:off x="13323519" y="-3857440"/>
            <a:ext cx="5151466" cy="8342454"/>
          </a:xfrm>
          <a:custGeom>
            <a:avLst/>
            <a:gdLst/>
            <a:ahLst/>
            <a:cxnLst/>
            <a:rect r="r" b="b" t="t" l="l"/>
            <a:pathLst>
              <a:path h="8342454" w="5151466">
                <a:moveTo>
                  <a:pt x="0" y="0"/>
                </a:moveTo>
                <a:lnTo>
                  <a:pt x="5151465" y="0"/>
                </a:lnTo>
                <a:lnTo>
                  <a:pt x="5151465" y="8342454"/>
                </a:lnTo>
                <a:lnTo>
                  <a:pt x="0" y="83424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3235669">
            <a:off x="304215" y="1310091"/>
            <a:ext cx="2963015" cy="4455661"/>
          </a:xfrm>
          <a:custGeom>
            <a:avLst/>
            <a:gdLst/>
            <a:ahLst/>
            <a:cxnLst/>
            <a:rect r="r" b="b" t="t" l="l"/>
            <a:pathLst>
              <a:path h="4455661" w="2963015">
                <a:moveTo>
                  <a:pt x="0" y="0"/>
                </a:moveTo>
                <a:lnTo>
                  <a:pt x="2963014" y="0"/>
                </a:lnTo>
                <a:lnTo>
                  <a:pt x="2963014" y="4455662"/>
                </a:lnTo>
                <a:lnTo>
                  <a:pt x="0" y="44556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7144791" y="8707038"/>
            <a:ext cx="2879448" cy="2886665"/>
          </a:xfrm>
          <a:custGeom>
            <a:avLst/>
            <a:gdLst/>
            <a:ahLst/>
            <a:cxnLst/>
            <a:rect r="r" b="b" t="t" l="l"/>
            <a:pathLst>
              <a:path h="2886665" w="2879448">
                <a:moveTo>
                  <a:pt x="0" y="0"/>
                </a:moveTo>
                <a:lnTo>
                  <a:pt x="2879448" y="0"/>
                </a:lnTo>
                <a:lnTo>
                  <a:pt x="2879448" y="2886665"/>
                </a:lnTo>
                <a:lnTo>
                  <a:pt x="0" y="28866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12042558" y="5207693"/>
            <a:ext cx="4342680" cy="627357"/>
          </a:xfrm>
          <a:prstGeom prst="rect">
            <a:avLst/>
          </a:prstGeom>
        </p:spPr>
        <p:txBody>
          <a:bodyPr anchor="t" rtlCol="false" tIns="0" lIns="0" bIns="0" rIns="0">
            <a:spAutoFit/>
          </a:bodyPr>
          <a:lstStyle/>
          <a:p>
            <a:pPr algn="l">
              <a:lnSpc>
                <a:spcPts val="5128"/>
              </a:lnSpc>
              <a:spcBef>
                <a:spcPct val="0"/>
              </a:spcBef>
            </a:pPr>
            <a:r>
              <a:rPr lang="en-US" sz="3663">
                <a:solidFill>
                  <a:srgbClr val="473324"/>
                </a:solidFill>
                <a:latin typeface="Cerebri"/>
                <a:ea typeface="Cerebri"/>
                <a:cs typeface="Cerebri"/>
                <a:sym typeface="Cerebri"/>
              </a:rPr>
              <a:t>(626) 388-6123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Freeform 2" id="2"/>
          <p:cNvSpPr/>
          <p:nvPr/>
        </p:nvSpPr>
        <p:spPr>
          <a:xfrm flipH="false" flipV="false" rot="-6695387">
            <a:off x="15004665" y="7063117"/>
            <a:ext cx="3816777" cy="3919668"/>
          </a:xfrm>
          <a:custGeom>
            <a:avLst/>
            <a:gdLst/>
            <a:ahLst/>
            <a:cxnLst/>
            <a:rect r="r" b="b" t="t" l="l"/>
            <a:pathLst>
              <a:path h="3919668" w="3816777">
                <a:moveTo>
                  <a:pt x="0" y="0"/>
                </a:moveTo>
                <a:lnTo>
                  <a:pt x="3816776" y="0"/>
                </a:lnTo>
                <a:lnTo>
                  <a:pt x="3816776" y="3919668"/>
                </a:lnTo>
                <a:lnTo>
                  <a:pt x="0" y="391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8521965"/>
            <a:ext cx="1966147" cy="1765035"/>
          </a:xfrm>
          <a:custGeom>
            <a:avLst/>
            <a:gdLst/>
            <a:ahLst/>
            <a:cxnLst/>
            <a:rect r="r" b="b" t="t" l="l"/>
            <a:pathLst>
              <a:path h="1765035" w="1966147">
                <a:moveTo>
                  <a:pt x="0" y="0"/>
                </a:moveTo>
                <a:lnTo>
                  <a:pt x="1966147" y="0"/>
                </a:lnTo>
                <a:lnTo>
                  <a:pt x="1966147" y="1765035"/>
                </a:lnTo>
                <a:lnTo>
                  <a:pt x="0" y="17650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853215" y="3040786"/>
            <a:ext cx="4205427" cy="4205427"/>
          </a:xfrm>
          <a:custGeom>
            <a:avLst/>
            <a:gdLst/>
            <a:ahLst/>
            <a:cxnLst/>
            <a:rect r="r" b="b" t="t" l="l"/>
            <a:pathLst>
              <a:path h="4205427" w="4205427">
                <a:moveTo>
                  <a:pt x="0" y="0"/>
                </a:moveTo>
                <a:lnTo>
                  <a:pt x="4205428" y="0"/>
                </a:lnTo>
                <a:lnTo>
                  <a:pt x="4205428" y="4205428"/>
                </a:lnTo>
                <a:lnTo>
                  <a:pt x="0" y="4205428"/>
                </a:lnTo>
                <a:lnTo>
                  <a:pt x="0" y="0"/>
                </a:lnTo>
                <a:close/>
              </a:path>
            </a:pathLst>
          </a:custGeom>
          <a:blipFill>
            <a:blip r:embed="rId6"/>
            <a:stretch>
              <a:fillRect l="0" t="0" r="0" b="0"/>
            </a:stretch>
          </a:blipFill>
        </p:spPr>
      </p:sp>
      <p:sp>
        <p:nvSpPr>
          <p:cNvPr name="TextBox 5" id="5"/>
          <p:cNvSpPr txBox="true"/>
          <p:nvPr/>
        </p:nvSpPr>
        <p:spPr>
          <a:xfrm rot="0">
            <a:off x="4834155" y="985848"/>
            <a:ext cx="8243547" cy="1626661"/>
          </a:xfrm>
          <a:prstGeom prst="rect">
            <a:avLst/>
          </a:prstGeom>
        </p:spPr>
        <p:txBody>
          <a:bodyPr anchor="t" rtlCol="false" tIns="0" lIns="0" bIns="0" rIns="0">
            <a:spAutoFit/>
          </a:bodyPr>
          <a:lstStyle/>
          <a:p>
            <a:pPr algn="l">
              <a:lnSpc>
                <a:spcPts val="12462"/>
              </a:lnSpc>
            </a:pPr>
            <a:r>
              <a:rPr lang="en-US" sz="11433">
                <a:solidFill>
                  <a:srgbClr val="E9EDD3"/>
                </a:solidFill>
                <a:latin typeface="Bernoru SemiCondensed"/>
                <a:ea typeface="Bernoru SemiCondensed"/>
                <a:cs typeface="Bernoru SemiCondensed"/>
                <a:sym typeface="Bernoru SemiCondensed"/>
              </a:rPr>
              <a:t>ATTENDANCE</a:t>
            </a:r>
          </a:p>
        </p:txBody>
      </p:sp>
      <p:sp>
        <p:nvSpPr>
          <p:cNvPr name="TextBox 6" id="6"/>
          <p:cNvSpPr txBox="true"/>
          <p:nvPr/>
        </p:nvSpPr>
        <p:spPr>
          <a:xfrm rot="0">
            <a:off x="813083" y="8016707"/>
            <a:ext cx="16661835" cy="339724"/>
          </a:xfrm>
          <a:prstGeom prst="rect">
            <a:avLst/>
          </a:prstGeom>
        </p:spPr>
        <p:txBody>
          <a:bodyPr anchor="t" rtlCol="false" tIns="0" lIns="0" bIns="0" rIns="0">
            <a:spAutoFit/>
          </a:bodyPr>
          <a:lstStyle/>
          <a:p>
            <a:pPr algn="l">
              <a:lnSpc>
                <a:spcPts val="2800"/>
              </a:lnSpc>
              <a:spcBef>
                <a:spcPct val="0"/>
              </a:spcBef>
            </a:pPr>
            <a:r>
              <a:rPr lang="en-US" sz="2000" u="sng">
                <a:solidFill>
                  <a:srgbClr val="FFF4DB"/>
                </a:solidFill>
                <a:latin typeface="Cerebri"/>
                <a:ea typeface="Cerebri"/>
                <a:cs typeface="Cerebri"/>
                <a:sym typeface="Cerebri"/>
                <a:hlinkClick r:id="rId7" tooltip="https://docs.google.com/forms/d/e/1FAIpQLScDiW_19e2txx2vKHc9jAON0jTZBp7zQKT-HQP4KjgyK988RA/viewform?usp=publish-editor"/>
              </a:rPr>
              <a:t>Thttps://docs.google.com/forms/d/e/1FAIpQLScDiW_19e2txx2vKHc9jAON0jTZBp7zQKT-HQP4KjgyK988RA/viewform?usp=publish-editor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1674470">
            <a:off x="-2515068" y="6502851"/>
            <a:ext cx="7087537" cy="5147324"/>
          </a:xfrm>
          <a:custGeom>
            <a:avLst/>
            <a:gdLst/>
            <a:ahLst/>
            <a:cxnLst/>
            <a:rect r="r" b="b" t="t" l="l"/>
            <a:pathLst>
              <a:path h="5147324" w="7087537">
                <a:moveTo>
                  <a:pt x="0" y="0"/>
                </a:moveTo>
                <a:lnTo>
                  <a:pt x="7087536" y="0"/>
                </a:lnTo>
                <a:lnTo>
                  <a:pt x="7087536"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048863" y="2570076"/>
            <a:ext cx="14190273" cy="1220086"/>
          </a:xfrm>
          <a:prstGeom prst="rect">
            <a:avLst/>
          </a:prstGeom>
        </p:spPr>
        <p:txBody>
          <a:bodyPr anchor="t" rtlCol="false" tIns="0" lIns="0" bIns="0" rIns="0">
            <a:spAutoFit/>
          </a:bodyPr>
          <a:lstStyle/>
          <a:p>
            <a:pPr algn="ctr">
              <a:lnSpc>
                <a:spcPts val="9926"/>
              </a:lnSpc>
              <a:spcBef>
                <a:spcPct val="0"/>
              </a:spcBef>
            </a:pPr>
            <a:r>
              <a:rPr lang="en-US" sz="7090" spc="170">
                <a:solidFill>
                  <a:srgbClr val="553F2E"/>
                </a:solidFill>
                <a:latin typeface="Bernoru SemiCondensed"/>
                <a:ea typeface="Bernoru SemiCondensed"/>
                <a:cs typeface="Bernoru SemiCondensed"/>
                <a:sym typeface="Bernoru SemiCondensed"/>
              </a:rPr>
              <a:t>Felix Ventures Website</a:t>
            </a:r>
          </a:p>
        </p:txBody>
      </p:sp>
      <p:sp>
        <p:nvSpPr>
          <p:cNvPr name="Freeform 4" id="4"/>
          <p:cNvSpPr/>
          <p:nvPr/>
        </p:nvSpPr>
        <p:spPr>
          <a:xfrm flipH="false" flipV="false" rot="4147967">
            <a:off x="13323519" y="-3857440"/>
            <a:ext cx="5151466" cy="8342454"/>
          </a:xfrm>
          <a:custGeom>
            <a:avLst/>
            <a:gdLst/>
            <a:ahLst/>
            <a:cxnLst/>
            <a:rect r="r" b="b" t="t" l="l"/>
            <a:pathLst>
              <a:path h="8342454" w="5151466">
                <a:moveTo>
                  <a:pt x="0" y="0"/>
                </a:moveTo>
                <a:lnTo>
                  <a:pt x="5151465" y="0"/>
                </a:lnTo>
                <a:lnTo>
                  <a:pt x="5151465" y="8342454"/>
                </a:lnTo>
                <a:lnTo>
                  <a:pt x="0" y="83424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235669">
            <a:off x="326243" y="-530674"/>
            <a:ext cx="2963015" cy="4455661"/>
          </a:xfrm>
          <a:custGeom>
            <a:avLst/>
            <a:gdLst/>
            <a:ahLst/>
            <a:cxnLst/>
            <a:rect r="r" b="b" t="t" l="l"/>
            <a:pathLst>
              <a:path h="4455661" w="2963015">
                <a:moveTo>
                  <a:pt x="0" y="0"/>
                </a:moveTo>
                <a:lnTo>
                  <a:pt x="2963014" y="0"/>
                </a:lnTo>
                <a:lnTo>
                  <a:pt x="2963014" y="4455661"/>
                </a:lnTo>
                <a:lnTo>
                  <a:pt x="0" y="44556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1084137" y="8707412"/>
            <a:ext cx="2879448" cy="2886665"/>
          </a:xfrm>
          <a:custGeom>
            <a:avLst/>
            <a:gdLst/>
            <a:ahLst/>
            <a:cxnLst/>
            <a:rect r="r" b="b" t="t" l="l"/>
            <a:pathLst>
              <a:path h="2886665" w="2879448">
                <a:moveTo>
                  <a:pt x="0" y="0"/>
                </a:moveTo>
                <a:lnTo>
                  <a:pt x="2879448" y="0"/>
                </a:lnTo>
                <a:lnTo>
                  <a:pt x="2879448" y="2886665"/>
                </a:lnTo>
                <a:lnTo>
                  <a:pt x="0" y="28866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378312" y="4895850"/>
            <a:ext cx="15531375" cy="2177308"/>
          </a:xfrm>
          <a:prstGeom prst="rect">
            <a:avLst/>
          </a:prstGeom>
        </p:spPr>
        <p:txBody>
          <a:bodyPr anchor="t" rtlCol="false" tIns="0" lIns="0" bIns="0" rIns="0">
            <a:spAutoFit/>
          </a:bodyPr>
          <a:lstStyle/>
          <a:p>
            <a:pPr algn="ctr">
              <a:lnSpc>
                <a:spcPts val="17758"/>
              </a:lnSpc>
              <a:spcBef>
                <a:spcPct val="0"/>
              </a:spcBef>
            </a:pPr>
            <a:r>
              <a:rPr lang="en-US" sz="12684" spc="304">
                <a:solidFill>
                  <a:srgbClr val="553F2E"/>
                </a:solidFill>
                <a:latin typeface="Bernoru SemiCondensed"/>
                <a:ea typeface="Bernoru SemiCondensed"/>
                <a:cs typeface="Bernoru SemiCondensed"/>
                <a:sym typeface="Bernoru SemiCondensed"/>
              </a:rPr>
              <a:t>Felixventures.org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Freeform 2" id="2"/>
          <p:cNvSpPr/>
          <p:nvPr/>
        </p:nvSpPr>
        <p:spPr>
          <a:xfrm flipH="false" flipV="false" rot="-6695387">
            <a:off x="15004665" y="7063117"/>
            <a:ext cx="3816777" cy="3919668"/>
          </a:xfrm>
          <a:custGeom>
            <a:avLst/>
            <a:gdLst/>
            <a:ahLst/>
            <a:cxnLst/>
            <a:rect r="r" b="b" t="t" l="l"/>
            <a:pathLst>
              <a:path h="3919668" w="3816777">
                <a:moveTo>
                  <a:pt x="0" y="0"/>
                </a:moveTo>
                <a:lnTo>
                  <a:pt x="3816776" y="0"/>
                </a:lnTo>
                <a:lnTo>
                  <a:pt x="3816776" y="3919668"/>
                </a:lnTo>
                <a:lnTo>
                  <a:pt x="0" y="391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8521965"/>
            <a:ext cx="1966147" cy="1765035"/>
          </a:xfrm>
          <a:custGeom>
            <a:avLst/>
            <a:gdLst/>
            <a:ahLst/>
            <a:cxnLst/>
            <a:rect r="r" b="b" t="t" l="l"/>
            <a:pathLst>
              <a:path h="1765035" w="1966147">
                <a:moveTo>
                  <a:pt x="0" y="0"/>
                </a:moveTo>
                <a:lnTo>
                  <a:pt x="1966147" y="0"/>
                </a:lnTo>
                <a:lnTo>
                  <a:pt x="1966147" y="1765035"/>
                </a:lnTo>
                <a:lnTo>
                  <a:pt x="0" y="17650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853215" y="3040786"/>
            <a:ext cx="4205427" cy="4205427"/>
          </a:xfrm>
          <a:custGeom>
            <a:avLst/>
            <a:gdLst/>
            <a:ahLst/>
            <a:cxnLst/>
            <a:rect r="r" b="b" t="t" l="l"/>
            <a:pathLst>
              <a:path h="4205427" w="4205427">
                <a:moveTo>
                  <a:pt x="0" y="0"/>
                </a:moveTo>
                <a:lnTo>
                  <a:pt x="4205428" y="0"/>
                </a:lnTo>
                <a:lnTo>
                  <a:pt x="4205428" y="4205428"/>
                </a:lnTo>
                <a:lnTo>
                  <a:pt x="0" y="4205428"/>
                </a:lnTo>
                <a:lnTo>
                  <a:pt x="0" y="0"/>
                </a:lnTo>
                <a:close/>
              </a:path>
            </a:pathLst>
          </a:custGeom>
          <a:blipFill>
            <a:blip r:embed="rId6"/>
            <a:stretch>
              <a:fillRect l="0" t="0" r="0" b="0"/>
            </a:stretch>
          </a:blipFill>
        </p:spPr>
      </p:sp>
      <p:sp>
        <p:nvSpPr>
          <p:cNvPr name="TextBox 5" id="5"/>
          <p:cNvSpPr txBox="true"/>
          <p:nvPr/>
        </p:nvSpPr>
        <p:spPr>
          <a:xfrm rot="0">
            <a:off x="4834155" y="985848"/>
            <a:ext cx="8243547" cy="1626661"/>
          </a:xfrm>
          <a:prstGeom prst="rect">
            <a:avLst/>
          </a:prstGeom>
        </p:spPr>
        <p:txBody>
          <a:bodyPr anchor="t" rtlCol="false" tIns="0" lIns="0" bIns="0" rIns="0">
            <a:spAutoFit/>
          </a:bodyPr>
          <a:lstStyle/>
          <a:p>
            <a:pPr algn="l">
              <a:lnSpc>
                <a:spcPts val="12462"/>
              </a:lnSpc>
            </a:pPr>
            <a:r>
              <a:rPr lang="en-US" sz="11433">
                <a:solidFill>
                  <a:srgbClr val="E9EDD3"/>
                </a:solidFill>
                <a:latin typeface="Bernoru SemiCondensed"/>
                <a:ea typeface="Bernoru SemiCondensed"/>
                <a:cs typeface="Bernoru SemiCondensed"/>
                <a:sym typeface="Bernoru SemiCondensed"/>
              </a:rPr>
              <a:t>ATTENDANCE</a:t>
            </a:r>
          </a:p>
        </p:txBody>
      </p:sp>
      <p:sp>
        <p:nvSpPr>
          <p:cNvPr name="TextBox 6" id="6"/>
          <p:cNvSpPr txBox="true"/>
          <p:nvPr/>
        </p:nvSpPr>
        <p:spPr>
          <a:xfrm rot="0">
            <a:off x="813083" y="8016707"/>
            <a:ext cx="16661835" cy="339724"/>
          </a:xfrm>
          <a:prstGeom prst="rect">
            <a:avLst/>
          </a:prstGeom>
        </p:spPr>
        <p:txBody>
          <a:bodyPr anchor="t" rtlCol="false" tIns="0" lIns="0" bIns="0" rIns="0">
            <a:spAutoFit/>
          </a:bodyPr>
          <a:lstStyle/>
          <a:p>
            <a:pPr algn="l">
              <a:lnSpc>
                <a:spcPts val="2800"/>
              </a:lnSpc>
              <a:spcBef>
                <a:spcPct val="0"/>
              </a:spcBef>
            </a:pPr>
            <a:r>
              <a:rPr lang="en-US" sz="2000" u="sng">
                <a:solidFill>
                  <a:srgbClr val="FFF4DB"/>
                </a:solidFill>
                <a:latin typeface="Cerebri"/>
                <a:ea typeface="Cerebri"/>
                <a:cs typeface="Cerebri"/>
                <a:sym typeface="Cerebri"/>
                <a:hlinkClick r:id="rId7" tooltip="https://docs.google.com/forms/d/e/1FAIpQLScDiW_19e2txx2vKHc9jAON0jTZBp7zQKT-HQP4KjgyK988RA/viewform?usp=publish-editor"/>
              </a:rPr>
              <a:t>Thttps://docs.google.com/forms/d/e/1FAIpQLScDiW_19e2txx2vKHc9jAON0jTZBp7zQKT-HQP4KjgyK988RA/viewform?usp=publish-editor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TextBox 2" id="2"/>
          <p:cNvSpPr txBox="true"/>
          <p:nvPr/>
        </p:nvSpPr>
        <p:spPr>
          <a:xfrm rot="0">
            <a:off x="1400520" y="1106180"/>
            <a:ext cx="11514020" cy="2038214"/>
          </a:xfrm>
          <a:prstGeom prst="rect">
            <a:avLst/>
          </a:prstGeom>
        </p:spPr>
        <p:txBody>
          <a:bodyPr anchor="t" rtlCol="false" tIns="0" lIns="0" bIns="0" rIns="0">
            <a:spAutoFit/>
          </a:bodyPr>
          <a:lstStyle/>
          <a:p>
            <a:pPr algn="l">
              <a:lnSpc>
                <a:spcPts val="16540"/>
              </a:lnSpc>
              <a:spcBef>
                <a:spcPct val="0"/>
              </a:spcBef>
            </a:pPr>
            <a:r>
              <a:rPr lang="en-US" sz="11814">
                <a:solidFill>
                  <a:srgbClr val="553F2E"/>
                </a:solidFill>
                <a:latin typeface="Bernoru SemiCondensed"/>
                <a:ea typeface="Bernoru SemiCondensed"/>
                <a:cs typeface="Bernoru SemiCondensed"/>
                <a:sym typeface="Bernoru SemiCondensed"/>
              </a:rPr>
              <a:t>Mee</a:t>
            </a:r>
            <a:r>
              <a:rPr lang="en-US" sz="11814">
                <a:solidFill>
                  <a:srgbClr val="553F2E"/>
                </a:solidFill>
                <a:latin typeface="Bernoru SemiCondensed"/>
                <a:ea typeface="Bernoru SemiCondensed"/>
                <a:cs typeface="Bernoru SemiCondensed"/>
                <a:sym typeface="Bernoru SemiCondensed"/>
              </a:rPr>
              <a:t>ting Agenda</a:t>
            </a:r>
          </a:p>
        </p:txBody>
      </p:sp>
      <p:sp>
        <p:nvSpPr>
          <p:cNvPr name="TextBox 3" id="3"/>
          <p:cNvSpPr txBox="true"/>
          <p:nvPr/>
        </p:nvSpPr>
        <p:spPr>
          <a:xfrm rot="0">
            <a:off x="1400520" y="4176246"/>
            <a:ext cx="16463274" cy="5137227"/>
          </a:xfrm>
          <a:prstGeom prst="rect">
            <a:avLst/>
          </a:prstGeom>
        </p:spPr>
        <p:txBody>
          <a:bodyPr anchor="t" rtlCol="false" tIns="0" lIns="0" bIns="0" rIns="0">
            <a:spAutoFit/>
          </a:bodyPr>
          <a:lstStyle/>
          <a:p>
            <a:pPr algn="l" marL="904686" indent="-452343" lvl="1">
              <a:lnSpc>
                <a:spcPts val="5866"/>
              </a:lnSpc>
              <a:buAutoNum type="arabicPeriod" startAt="1"/>
            </a:pPr>
            <a:r>
              <a:rPr lang="en-US" sz="4190">
                <a:solidFill>
                  <a:srgbClr val="302217"/>
                </a:solidFill>
                <a:latin typeface="Cerebri"/>
                <a:ea typeface="Cerebri"/>
                <a:cs typeface="Cerebri"/>
                <a:sym typeface="Cerebri"/>
              </a:rPr>
              <a:t>Important Dates and Information</a:t>
            </a:r>
          </a:p>
          <a:p>
            <a:pPr algn="l" marL="904686" indent="-452343" lvl="1">
              <a:lnSpc>
                <a:spcPts val="5866"/>
              </a:lnSpc>
              <a:buAutoNum type="arabicPeriod" startAt="1"/>
            </a:pPr>
            <a:r>
              <a:rPr lang="en-US" sz="4190">
                <a:solidFill>
                  <a:srgbClr val="302217"/>
                </a:solidFill>
                <a:latin typeface="Cerebri"/>
                <a:ea typeface="Cerebri"/>
                <a:cs typeface="Cerebri"/>
                <a:sym typeface="Cerebri"/>
              </a:rPr>
              <a:t>Itinerary </a:t>
            </a:r>
          </a:p>
          <a:p>
            <a:pPr algn="l" marL="904686" indent="-452343" lvl="1">
              <a:lnSpc>
                <a:spcPts val="5866"/>
              </a:lnSpc>
              <a:buAutoNum type="arabicPeriod" startAt="1"/>
            </a:pPr>
            <a:r>
              <a:rPr lang="en-US" sz="4190">
                <a:solidFill>
                  <a:srgbClr val="302217"/>
                </a:solidFill>
                <a:latin typeface="Cerebri"/>
                <a:ea typeface="Cerebri"/>
                <a:cs typeface="Cerebri"/>
                <a:sym typeface="Cerebri"/>
              </a:rPr>
              <a:t>List of what to bring (Packing List)</a:t>
            </a:r>
          </a:p>
          <a:p>
            <a:pPr algn="l" marL="904686" indent="-452343" lvl="1">
              <a:lnSpc>
                <a:spcPts val="5866"/>
              </a:lnSpc>
              <a:buAutoNum type="arabicPeriod" startAt="1"/>
            </a:pPr>
            <a:r>
              <a:rPr lang="en-US" sz="4190">
                <a:solidFill>
                  <a:srgbClr val="302217"/>
                </a:solidFill>
                <a:latin typeface="Cerebri"/>
                <a:ea typeface="Cerebri"/>
                <a:cs typeface="Cerebri"/>
                <a:sym typeface="Cerebri"/>
              </a:rPr>
              <a:t>Hiking Rules </a:t>
            </a:r>
          </a:p>
          <a:p>
            <a:pPr algn="l" marL="904686" indent="-452343" lvl="1">
              <a:lnSpc>
                <a:spcPts val="5866"/>
              </a:lnSpc>
              <a:buAutoNum type="arabicPeriod" startAt="1"/>
            </a:pPr>
            <a:r>
              <a:rPr lang="en-US" sz="4190">
                <a:solidFill>
                  <a:srgbClr val="302217"/>
                </a:solidFill>
                <a:latin typeface="Cerebri"/>
                <a:ea typeface="Cerebri"/>
                <a:cs typeface="Cerebri"/>
                <a:sym typeface="Cerebri"/>
              </a:rPr>
              <a:t>FVF Policies</a:t>
            </a:r>
          </a:p>
          <a:p>
            <a:pPr algn="l" marL="904686" indent="-452343" lvl="1">
              <a:lnSpc>
                <a:spcPts val="5866"/>
              </a:lnSpc>
              <a:buAutoNum type="arabicPeriod" startAt="1"/>
            </a:pPr>
            <a:r>
              <a:rPr lang="en-US" sz="4190">
                <a:solidFill>
                  <a:srgbClr val="302217"/>
                </a:solidFill>
                <a:latin typeface="Cerebri"/>
                <a:ea typeface="Cerebri"/>
                <a:cs typeface="Cerebri"/>
                <a:sym typeface="Cerebri"/>
              </a:rPr>
              <a:t>Contact Information</a:t>
            </a:r>
          </a:p>
          <a:p>
            <a:pPr algn="l">
              <a:lnSpc>
                <a:spcPts val="5866"/>
              </a:lnSpc>
              <a:spcBef>
                <a:spcPct val="0"/>
              </a:spcBef>
            </a:pPr>
          </a:p>
        </p:txBody>
      </p:sp>
      <p:sp>
        <p:nvSpPr>
          <p:cNvPr name="Freeform 4" id="4"/>
          <p:cNvSpPr/>
          <p:nvPr/>
        </p:nvSpPr>
        <p:spPr>
          <a:xfrm flipH="false" flipV="false" rot="-6552456">
            <a:off x="12971365" y="-1658570"/>
            <a:ext cx="7125430" cy="9135167"/>
          </a:xfrm>
          <a:custGeom>
            <a:avLst/>
            <a:gdLst/>
            <a:ahLst/>
            <a:cxnLst/>
            <a:rect r="r" b="b" t="t" l="l"/>
            <a:pathLst>
              <a:path h="9135167" w="7125430">
                <a:moveTo>
                  <a:pt x="0" y="0"/>
                </a:moveTo>
                <a:lnTo>
                  <a:pt x="7125430" y="0"/>
                </a:lnTo>
                <a:lnTo>
                  <a:pt x="7125430" y="9135167"/>
                </a:lnTo>
                <a:lnTo>
                  <a:pt x="0" y="9135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171034">
            <a:off x="10698100" y="8069318"/>
            <a:ext cx="3204401" cy="4114800"/>
          </a:xfrm>
          <a:custGeom>
            <a:avLst/>
            <a:gdLst/>
            <a:ahLst/>
            <a:cxnLst/>
            <a:rect r="r" b="b" t="t" l="l"/>
            <a:pathLst>
              <a:path h="4114800" w="3204401">
                <a:moveTo>
                  <a:pt x="0" y="0"/>
                </a:moveTo>
                <a:lnTo>
                  <a:pt x="3204401" y="0"/>
                </a:lnTo>
                <a:lnTo>
                  <a:pt x="3204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16466" y="6777949"/>
            <a:ext cx="1920569" cy="2658228"/>
          </a:xfrm>
          <a:custGeom>
            <a:avLst/>
            <a:gdLst/>
            <a:ahLst/>
            <a:cxnLst/>
            <a:rect r="r" b="b" t="t" l="l"/>
            <a:pathLst>
              <a:path h="2658228" w="1920569">
                <a:moveTo>
                  <a:pt x="0" y="0"/>
                </a:moveTo>
                <a:lnTo>
                  <a:pt x="1920569" y="0"/>
                </a:lnTo>
                <a:lnTo>
                  <a:pt x="1920569" y="2658228"/>
                </a:lnTo>
                <a:lnTo>
                  <a:pt x="0" y="26582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Freeform 2" id="2"/>
          <p:cNvSpPr/>
          <p:nvPr/>
        </p:nvSpPr>
        <p:spPr>
          <a:xfrm flipH="false" flipV="false" rot="0">
            <a:off x="12117651" y="3555124"/>
            <a:ext cx="6170349" cy="6204190"/>
          </a:xfrm>
          <a:custGeom>
            <a:avLst/>
            <a:gdLst/>
            <a:ahLst/>
            <a:cxnLst/>
            <a:rect r="r" b="b" t="t" l="l"/>
            <a:pathLst>
              <a:path h="6204190" w="6170349">
                <a:moveTo>
                  <a:pt x="0" y="0"/>
                </a:moveTo>
                <a:lnTo>
                  <a:pt x="6170349" y="0"/>
                </a:lnTo>
                <a:lnTo>
                  <a:pt x="6170349" y="6204190"/>
                </a:lnTo>
                <a:lnTo>
                  <a:pt x="0" y="6204190"/>
                </a:lnTo>
                <a:lnTo>
                  <a:pt x="0" y="0"/>
                </a:lnTo>
                <a:close/>
              </a:path>
            </a:pathLst>
          </a:custGeom>
          <a:blipFill>
            <a:blip r:embed="rId2"/>
            <a:stretch>
              <a:fillRect l="0" t="0" r="0" b="0"/>
            </a:stretch>
          </a:blipFill>
        </p:spPr>
      </p:sp>
      <p:sp>
        <p:nvSpPr>
          <p:cNvPr name="Freeform 3" id="3"/>
          <p:cNvSpPr/>
          <p:nvPr/>
        </p:nvSpPr>
        <p:spPr>
          <a:xfrm flipH="false" flipV="false" rot="-1025101">
            <a:off x="8938084" y="6650796"/>
            <a:ext cx="2725636" cy="4955701"/>
          </a:xfrm>
          <a:custGeom>
            <a:avLst/>
            <a:gdLst/>
            <a:ahLst/>
            <a:cxnLst/>
            <a:rect r="r" b="b" t="t" l="l"/>
            <a:pathLst>
              <a:path h="4955701" w="2725636">
                <a:moveTo>
                  <a:pt x="0" y="0"/>
                </a:moveTo>
                <a:lnTo>
                  <a:pt x="2725636" y="0"/>
                </a:lnTo>
                <a:lnTo>
                  <a:pt x="2725636" y="4955701"/>
                </a:lnTo>
                <a:lnTo>
                  <a:pt x="0" y="49557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035029" y="-1191339"/>
            <a:ext cx="2914996" cy="3190146"/>
          </a:xfrm>
          <a:custGeom>
            <a:avLst/>
            <a:gdLst/>
            <a:ahLst/>
            <a:cxnLst/>
            <a:rect r="r" b="b" t="t" l="l"/>
            <a:pathLst>
              <a:path h="3190146" w="2914996">
                <a:moveTo>
                  <a:pt x="0" y="0"/>
                </a:moveTo>
                <a:lnTo>
                  <a:pt x="2914996" y="0"/>
                </a:lnTo>
                <a:lnTo>
                  <a:pt x="2914996" y="3190146"/>
                </a:lnTo>
                <a:lnTo>
                  <a:pt x="0" y="31901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28700" y="5548114"/>
            <a:ext cx="10075346" cy="1266578"/>
            <a:chOff x="0" y="0"/>
            <a:chExt cx="13433795" cy="1688771"/>
          </a:xfrm>
        </p:grpSpPr>
        <p:grpSp>
          <p:nvGrpSpPr>
            <p:cNvPr name="Group 6" id="6"/>
            <p:cNvGrpSpPr/>
            <p:nvPr/>
          </p:nvGrpSpPr>
          <p:grpSpPr>
            <a:xfrm rot="0">
              <a:off x="0" y="0"/>
              <a:ext cx="13433795" cy="1688771"/>
              <a:chOff x="0" y="0"/>
              <a:chExt cx="1969592" cy="247599"/>
            </a:xfrm>
          </p:grpSpPr>
          <p:sp>
            <p:nvSpPr>
              <p:cNvPr name="Freeform 7" id="7"/>
              <p:cNvSpPr/>
              <p:nvPr/>
            </p:nvSpPr>
            <p:spPr>
              <a:xfrm flipH="false" flipV="false" rot="0">
                <a:off x="0" y="0"/>
                <a:ext cx="1969592" cy="247599"/>
              </a:xfrm>
              <a:custGeom>
                <a:avLst/>
                <a:gdLst/>
                <a:ahLst/>
                <a:cxnLst/>
                <a:rect r="r" b="b" t="t" l="l"/>
                <a:pathLst>
                  <a:path h="247599" w="1969592">
                    <a:moveTo>
                      <a:pt x="103525" y="0"/>
                    </a:moveTo>
                    <a:lnTo>
                      <a:pt x="1866067" y="0"/>
                    </a:lnTo>
                    <a:cubicBezTo>
                      <a:pt x="1893523" y="0"/>
                      <a:pt x="1919855" y="10907"/>
                      <a:pt x="1939270" y="30322"/>
                    </a:cubicBezTo>
                    <a:cubicBezTo>
                      <a:pt x="1958685" y="49737"/>
                      <a:pt x="1969592" y="76069"/>
                      <a:pt x="1969592" y="103525"/>
                    </a:cubicBezTo>
                    <a:lnTo>
                      <a:pt x="1969592" y="144073"/>
                    </a:lnTo>
                    <a:cubicBezTo>
                      <a:pt x="1969592" y="171530"/>
                      <a:pt x="1958685" y="197862"/>
                      <a:pt x="1939270" y="217277"/>
                    </a:cubicBezTo>
                    <a:cubicBezTo>
                      <a:pt x="1919855" y="236691"/>
                      <a:pt x="1893523" y="247599"/>
                      <a:pt x="1866067" y="247599"/>
                    </a:cubicBezTo>
                    <a:lnTo>
                      <a:pt x="103525" y="247599"/>
                    </a:lnTo>
                    <a:cubicBezTo>
                      <a:pt x="76069" y="247599"/>
                      <a:pt x="49737" y="236691"/>
                      <a:pt x="30322" y="217277"/>
                    </a:cubicBezTo>
                    <a:cubicBezTo>
                      <a:pt x="10907" y="197862"/>
                      <a:pt x="0" y="171530"/>
                      <a:pt x="0" y="144073"/>
                    </a:cubicBezTo>
                    <a:lnTo>
                      <a:pt x="0" y="103525"/>
                    </a:lnTo>
                    <a:cubicBezTo>
                      <a:pt x="0" y="76069"/>
                      <a:pt x="10907" y="49737"/>
                      <a:pt x="30322" y="30322"/>
                    </a:cubicBezTo>
                    <a:cubicBezTo>
                      <a:pt x="49737" y="10907"/>
                      <a:pt x="76069" y="0"/>
                      <a:pt x="103525" y="0"/>
                    </a:cubicBezTo>
                    <a:close/>
                  </a:path>
                </a:pathLst>
              </a:custGeom>
              <a:solidFill>
                <a:srgbClr val="473324"/>
              </a:solidFill>
            </p:spPr>
          </p:sp>
          <p:sp>
            <p:nvSpPr>
              <p:cNvPr name="TextBox 8" id="8"/>
              <p:cNvSpPr txBox="true"/>
              <p:nvPr/>
            </p:nvSpPr>
            <p:spPr>
              <a:xfrm>
                <a:off x="0" y="-47625"/>
                <a:ext cx="1969592" cy="295224"/>
              </a:xfrm>
              <a:prstGeom prst="rect">
                <a:avLst/>
              </a:prstGeom>
            </p:spPr>
            <p:txBody>
              <a:bodyPr anchor="ctr" rtlCol="false" tIns="50800" lIns="50800" bIns="50800" rIns="50800"/>
              <a:lstStyle/>
              <a:p>
                <a:pPr algn="ctr">
                  <a:lnSpc>
                    <a:spcPts val="3640"/>
                  </a:lnSpc>
                </a:pPr>
              </a:p>
            </p:txBody>
          </p:sp>
        </p:grpSp>
        <p:sp>
          <p:nvSpPr>
            <p:cNvPr name="Freeform 9" id="9"/>
            <p:cNvSpPr/>
            <p:nvPr/>
          </p:nvSpPr>
          <p:spPr>
            <a:xfrm flipH="false" flipV="false" rot="0">
              <a:off x="571890" y="532676"/>
              <a:ext cx="672300" cy="673985"/>
            </a:xfrm>
            <a:custGeom>
              <a:avLst/>
              <a:gdLst/>
              <a:ahLst/>
              <a:cxnLst/>
              <a:rect r="r" b="b" t="t" l="l"/>
              <a:pathLst>
                <a:path h="673985" w="672300">
                  <a:moveTo>
                    <a:pt x="0" y="0"/>
                  </a:moveTo>
                  <a:lnTo>
                    <a:pt x="672299" y="0"/>
                  </a:lnTo>
                  <a:lnTo>
                    <a:pt x="672299" y="673985"/>
                  </a:lnTo>
                  <a:lnTo>
                    <a:pt x="0" y="6739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0" id="10"/>
          <p:cNvGrpSpPr/>
          <p:nvPr/>
        </p:nvGrpSpPr>
        <p:grpSpPr>
          <a:xfrm rot="0">
            <a:off x="1007846" y="7109966"/>
            <a:ext cx="10075346" cy="1266578"/>
            <a:chOff x="0" y="0"/>
            <a:chExt cx="13433795" cy="1688771"/>
          </a:xfrm>
        </p:grpSpPr>
        <p:grpSp>
          <p:nvGrpSpPr>
            <p:cNvPr name="Group 11" id="11"/>
            <p:cNvGrpSpPr/>
            <p:nvPr/>
          </p:nvGrpSpPr>
          <p:grpSpPr>
            <a:xfrm rot="0">
              <a:off x="0" y="0"/>
              <a:ext cx="13433795" cy="1688771"/>
              <a:chOff x="0" y="0"/>
              <a:chExt cx="1969592" cy="247599"/>
            </a:xfrm>
          </p:grpSpPr>
          <p:sp>
            <p:nvSpPr>
              <p:cNvPr name="Freeform 12" id="12"/>
              <p:cNvSpPr/>
              <p:nvPr/>
            </p:nvSpPr>
            <p:spPr>
              <a:xfrm flipH="false" flipV="false" rot="0">
                <a:off x="0" y="0"/>
                <a:ext cx="1969592" cy="247599"/>
              </a:xfrm>
              <a:custGeom>
                <a:avLst/>
                <a:gdLst/>
                <a:ahLst/>
                <a:cxnLst/>
                <a:rect r="r" b="b" t="t" l="l"/>
                <a:pathLst>
                  <a:path h="247599" w="1969592">
                    <a:moveTo>
                      <a:pt x="103525" y="0"/>
                    </a:moveTo>
                    <a:lnTo>
                      <a:pt x="1866067" y="0"/>
                    </a:lnTo>
                    <a:cubicBezTo>
                      <a:pt x="1893523" y="0"/>
                      <a:pt x="1919855" y="10907"/>
                      <a:pt x="1939270" y="30322"/>
                    </a:cubicBezTo>
                    <a:cubicBezTo>
                      <a:pt x="1958685" y="49737"/>
                      <a:pt x="1969592" y="76069"/>
                      <a:pt x="1969592" y="103525"/>
                    </a:cubicBezTo>
                    <a:lnTo>
                      <a:pt x="1969592" y="144073"/>
                    </a:lnTo>
                    <a:cubicBezTo>
                      <a:pt x="1969592" y="171530"/>
                      <a:pt x="1958685" y="197862"/>
                      <a:pt x="1939270" y="217277"/>
                    </a:cubicBezTo>
                    <a:cubicBezTo>
                      <a:pt x="1919855" y="236691"/>
                      <a:pt x="1893523" y="247599"/>
                      <a:pt x="1866067" y="247599"/>
                    </a:cubicBezTo>
                    <a:lnTo>
                      <a:pt x="103525" y="247599"/>
                    </a:lnTo>
                    <a:cubicBezTo>
                      <a:pt x="76069" y="247599"/>
                      <a:pt x="49737" y="236691"/>
                      <a:pt x="30322" y="217277"/>
                    </a:cubicBezTo>
                    <a:cubicBezTo>
                      <a:pt x="10907" y="197862"/>
                      <a:pt x="0" y="171530"/>
                      <a:pt x="0" y="144073"/>
                    </a:cubicBezTo>
                    <a:lnTo>
                      <a:pt x="0" y="103525"/>
                    </a:lnTo>
                    <a:cubicBezTo>
                      <a:pt x="0" y="76069"/>
                      <a:pt x="10907" y="49737"/>
                      <a:pt x="30322" y="30322"/>
                    </a:cubicBezTo>
                    <a:cubicBezTo>
                      <a:pt x="49737" y="10907"/>
                      <a:pt x="76069" y="0"/>
                      <a:pt x="103525" y="0"/>
                    </a:cubicBezTo>
                    <a:close/>
                  </a:path>
                </a:pathLst>
              </a:custGeom>
              <a:solidFill>
                <a:srgbClr val="473324"/>
              </a:solidFill>
            </p:spPr>
          </p:sp>
          <p:sp>
            <p:nvSpPr>
              <p:cNvPr name="TextBox 13" id="13"/>
              <p:cNvSpPr txBox="true"/>
              <p:nvPr/>
            </p:nvSpPr>
            <p:spPr>
              <a:xfrm>
                <a:off x="0" y="-47625"/>
                <a:ext cx="1969592" cy="295224"/>
              </a:xfrm>
              <a:prstGeom prst="rect">
                <a:avLst/>
              </a:prstGeom>
            </p:spPr>
            <p:txBody>
              <a:bodyPr anchor="ctr" rtlCol="false" tIns="50800" lIns="50800" bIns="50800" rIns="50800"/>
              <a:lstStyle/>
              <a:p>
                <a:pPr algn="ctr">
                  <a:lnSpc>
                    <a:spcPts val="3640"/>
                  </a:lnSpc>
                </a:pPr>
              </a:p>
            </p:txBody>
          </p:sp>
        </p:grpSp>
        <p:sp>
          <p:nvSpPr>
            <p:cNvPr name="Freeform 14" id="14"/>
            <p:cNvSpPr/>
            <p:nvPr/>
          </p:nvSpPr>
          <p:spPr>
            <a:xfrm flipH="false" flipV="false" rot="0">
              <a:off x="571890" y="507393"/>
              <a:ext cx="672300" cy="673985"/>
            </a:xfrm>
            <a:custGeom>
              <a:avLst/>
              <a:gdLst/>
              <a:ahLst/>
              <a:cxnLst/>
              <a:rect r="r" b="b" t="t" l="l"/>
              <a:pathLst>
                <a:path h="673985" w="672300">
                  <a:moveTo>
                    <a:pt x="0" y="0"/>
                  </a:moveTo>
                  <a:lnTo>
                    <a:pt x="672299" y="0"/>
                  </a:lnTo>
                  <a:lnTo>
                    <a:pt x="672299" y="673985"/>
                  </a:lnTo>
                  <a:lnTo>
                    <a:pt x="0" y="6739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5" id="15"/>
          <p:cNvGrpSpPr/>
          <p:nvPr/>
        </p:nvGrpSpPr>
        <p:grpSpPr>
          <a:xfrm rot="0">
            <a:off x="1028700" y="8497979"/>
            <a:ext cx="10033638" cy="1261335"/>
            <a:chOff x="0" y="0"/>
            <a:chExt cx="13378184" cy="1681780"/>
          </a:xfrm>
        </p:grpSpPr>
        <p:grpSp>
          <p:nvGrpSpPr>
            <p:cNvPr name="Group 16" id="16"/>
            <p:cNvGrpSpPr/>
            <p:nvPr/>
          </p:nvGrpSpPr>
          <p:grpSpPr>
            <a:xfrm rot="0">
              <a:off x="0" y="0"/>
              <a:ext cx="13378184" cy="1681780"/>
              <a:chOff x="0" y="0"/>
              <a:chExt cx="1969592" cy="247599"/>
            </a:xfrm>
          </p:grpSpPr>
          <p:sp>
            <p:nvSpPr>
              <p:cNvPr name="Freeform 17" id="17"/>
              <p:cNvSpPr/>
              <p:nvPr/>
            </p:nvSpPr>
            <p:spPr>
              <a:xfrm flipH="false" flipV="false" rot="0">
                <a:off x="0" y="0"/>
                <a:ext cx="1969592" cy="247599"/>
              </a:xfrm>
              <a:custGeom>
                <a:avLst/>
                <a:gdLst/>
                <a:ahLst/>
                <a:cxnLst/>
                <a:rect r="r" b="b" t="t" l="l"/>
                <a:pathLst>
                  <a:path h="247599" w="1969592">
                    <a:moveTo>
                      <a:pt x="103525" y="0"/>
                    </a:moveTo>
                    <a:lnTo>
                      <a:pt x="1866067" y="0"/>
                    </a:lnTo>
                    <a:cubicBezTo>
                      <a:pt x="1893523" y="0"/>
                      <a:pt x="1919855" y="10907"/>
                      <a:pt x="1939270" y="30322"/>
                    </a:cubicBezTo>
                    <a:cubicBezTo>
                      <a:pt x="1958685" y="49737"/>
                      <a:pt x="1969592" y="76069"/>
                      <a:pt x="1969592" y="103525"/>
                    </a:cubicBezTo>
                    <a:lnTo>
                      <a:pt x="1969592" y="144073"/>
                    </a:lnTo>
                    <a:cubicBezTo>
                      <a:pt x="1969592" y="171530"/>
                      <a:pt x="1958685" y="197862"/>
                      <a:pt x="1939270" y="217277"/>
                    </a:cubicBezTo>
                    <a:cubicBezTo>
                      <a:pt x="1919855" y="236691"/>
                      <a:pt x="1893523" y="247599"/>
                      <a:pt x="1866067" y="247599"/>
                    </a:cubicBezTo>
                    <a:lnTo>
                      <a:pt x="103525" y="247599"/>
                    </a:lnTo>
                    <a:cubicBezTo>
                      <a:pt x="76069" y="247599"/>
                      <a:pt x="49737" y="236691"/>
                      <a:pt x="30322" y="217277"/>
                    </a:cubicBezTo>
                    <a:cubicBezTo>
                      <a:pt x="10907" y="197862"/>
                      <a:pt x="0" y="171530"/>
                      <a:pt x="0" y="144073"/>
                    </a:cubicBezTo>
                    <a:lnTo>
                      <a:pt x="0" y="103525"/>
                    </a:lnTo>
                    <a:cubicBezTo>
                      <a:pt x="0" y="76069"/>
                      <a:pt x="10907" y="49737"/>
                      <a:pt x="30322" y="30322"/>
                    </a:cubicBezTo>
                    <a:cubicBezTo>
                      <a:pt x="49737" y="10907"/>
                      <a:pt x="76069" y="0"/>
                      <a:pt x="103525" y="0"/>
                    </a:cubicBezTo>
                    <a:close/>
                  </a:path>
                </a:pathLst>
              </a:custGeom>
              <a:solidFill>
                <a:srgbClr val="473324"/>
              </a:solidFill>
            </p:spPr>
          </p:sp>
          <p:sp>
            <p:nvSpPr>
              <p:cNvPr name="TextBox 18" id="18"/>
              <p:cNvSpPr txBox="true"/>
              <p:nvPr/>
            </p:nvSpPr>
            <p:spPr>
              <a:xfrm>
                <a:off x="0" y="-57150"/>
                <a:ext cx="1969592" cy="304749"/>
              </a:xfrm>
              <a:prstGeom prst="rect">
                <a:avLst/>
              </a:prstGeom>
            </p:spPr>
            <p:txBody>
              <a:bodyPr anchor="ctr" rtlCol="false" tIns="50800" lIns="50800" bIns="50800" rIns="50800"/>
              <a:lstStyle/>
              <a:p>
                <a:pPr algn="ctr">
                  <a:lnSpc>
                    <a:spcPts val="3639"/>
                  </a:lnSpc>
                </a:pPr>
              </a:p>
            </p:txBody>
          </p:sp>
        </p:grpSp>
        <p:sp>
          <p:nvSpPr>
            <p:cNvPr name="Freeform 19" id="19"/>
            <p:cNvSpPr/>
            <p:nvPr/>
          </p:nvSpPr>
          <p:spPr>
            <a:xfrm flipH="false" flipV="false" rot="0">
              <a:off x="569522" y="519642"/>
              <a:ext cx="669517" cy="671195"/>
            </a:xfrm>
            <a:custGeom>
              <a:avLst/>
              <a:gdLst/>
              <a:ahLst/>
              <a:cxnLst/>
              <a:rect r="r" b="b" t="t" l="l"/>
              <a:pathLst>
                <a:path h="671195" w="669517">
                  <a:moveTo>
                    <a:pt x="0" y="0"/>
                  </a:moveTo>
                  <a:lnTo>
                    <a:pt x="669517" y="0"/>
                  </a:lnTo>
                  <a:lnTo>
                    <a:pt x="669517" y="671194"/>
                  </a:lnTo>
                  <a:lnTo>
                    <a:pt x="0" y="6711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TextBox 20" id="20"/>
          <p:cNvSpPr txBox="true"/>
          <p:nvPr/>
        </p:nvSpPr>
        <p:spPr>
          <a:xfrm rot="0">
            <a:off x="1028700" y="2516414"/>
            <a:ext cx="11553577" cy="2887980"/>
          </a:xfrm>
          <a:prstGeom prst="rect">
            <a:avLst/>
          </a:prstGeom>
        </p:spPr>
        <p:txBody>
          <a:bodyPr anchor="t" rtlCol="false" tIns="0" lIns="0" bIns="0" rIns="0">
            <a:spAutoFit/>
          </a:bodyPr>
          <a:lstStyle/>
          <a:p>
            <a:pPr algn="l">
              <a:lnSpc>
                <a:spcPts val="4620"/>
              </a:lnSpc>
            </a:pPr>
            <a:r>
              <a:rPr lang="en-US" sz="3300">
                <a:solidFill>
                  <a:srgbClr val="FFF4DB"/>
                </a:solidFill>
                <a:latin typeface="Cerebri"/>
                <a:ea typeface="Cerebri"/>
                <a:cs typeface="Cerebri"/>
                <a:sym typeface="Cerebri"/>
              </a:rPr>
              <a:t>Turn permission slips to FVF office (L-1) or you may take a picture, scan, or upload your PS via email @  fvfofficers@gmail.com Any issues contact Yuridia Duran </a:t>
            </a:r>
          </a:p>
          <a:p>
            <a:pPr algn="l">
              <a:lnSpc>
                <a:spcPts val="4620"/>
              </a:lnSpc>
              <a:spcBef>
                <a:spcPct val="0"/>
              </a:spcBef>
            </a:pPr>
            <a:r>
              <a:rPr lang="en-US" sz="3300">
                <a:solidFill>
                  <a:srgbClr val="FFF4DB"/>
                </a:solidFill>
                <a:latin typeface="Cerebri"/>
                <a:ea typeface="Cerebri"/>
                <a:cs typeface="Cerebri"/>
                <a:sym typeface="Cerebri"/>
              </a:rPr>
              <a:t>(626) 388-6123. All enrollment forms must be completed for junior venturer to attend.</a:t>
            </a:r>
          </a:p>
        </p:txBody>
      </p:sp>
      <p:sp>
        <p:nvSpPr>
          <p:cNvPr name="TextBox 21" id="21"/>
          <p:cNvSpPr txBox="true"/>
          <p:nvPr/>
        </p:nvSpPr>
        <p:spPr>
          <a:xfrm rot="0">
            <a:off x="2152834" y="7474015"/>
            <a:ext cx="8777296" cy="481330"/>
          </a:xfrm>
          <a:prstGeom prst="rect">
            <a:avLst/>
          </a:prstGeom>
        </p:spPr>
        <p:txBody>
          <a:bodyPr anchor="t" rtlCol="false" tIns="0" lIns="0" bIns="0" rIns="0">
            <a:spAutoFit/>
          </a:bodyPr>
          <a:lstStyle/>
          <a:p>
            <a:pPr algn="l">
              <a:lnSpc>
                <a:spcPts val="3919"/>
              </a:lnSpc>
              <a:spcBef>
                <a:spcPct val="0"/>
              </a:spcBef>
            </a:pPr>
            <a:r>
              <a:rPr lang="en-US" sz="2799">
                <a:solidFill>
                  <a:srgbClr val="E9EDD3"/>
                </a:solidFill>
                <a:latin typeface="Cerebri"/>
                <a:ea typeface="Cerebri"/>
                <a:cs typeface="Cerebri"/>
                <a:sym typeface="Cerebri"/>
              </a:rPr>
              <a:t>P</a:t>
            </a:r>
            <a:r>
              <a:rPr lang="en-US" sz="2799">
                <a:solidFill>
                  <a:srgbClr val="E9EDD3"/>
                </a:solidFill>
                <a:latin typeface="Cerebri"/>
                <a:ea typeface="Cerebri"/>
                <a:cs typeface="Cerebri"/>
                <a:sym typeface="Cerebri"/>
              </a:rPr>
              <a:t>ermission slips are Due by Friday, May 8, 2026</a:t>
            </a:r>
          </a:p>
        </p:txBody>
      </p:sp>
      <p:sp>
        <p:nvSpPr>
          <p:cNvPr name="TextBox 22" id="22"/>
          <p:cNvSpPr txBox="true"/>
          <p:nvPr/>
        </p:nvSpPr>
        <p:spPr>
          <a:xfrm rot="0">
            <a:off x="2121058" y="8611757"/>
            <a:ext cx="8655548" cy="976630"/>
          </a:xfrm>
          <a:prstGeom prst="rect">
            <a:avLst/>
          </a:prstGeom>
        </p:spPr>
        <p:txBody>
          <a:bodyPr anchor="t" rtlCol="false" tIns="0" lIns="0" bIns="0" rIns="0">
            <a:spAutoFit/>
          </a:bodyPr>
          <a:lstStyle/>
          <a:p>
            <a:pPr algn="l">
              <a:lnSpc>
                <a:spcPts val="3919"/>
              </a:lnSpc>
              <a:spcBef>
                <a:spcPct val="0"/>
              </a:spcBef>
            </a:pPr>
            <a:r>
              <a:rPr lang="en-US" sz="2799">
                <a:solidFill>
                  <a:srgbClr val="E9EDD3"/>
                </a:solidFill>
                <a:latin typeface="Cerebri"/>
                <a:ea typeface="Cerebri"/>
                <a:cs typeface="Cerebri"/>
                <a:sym typeface="Cerebri"/>
              </a:rPr>
              <a:t>ONE adult</a:t>
            </a:r>
            <a:r>
              <a:rPr lang="en-US" sz="2799">
                <a:solidFill>
                  <a:srgbClr val="E9EDD3"/>
                </a:solidFill>
                <a:latin typeface="Cerebri"/>
                <a:ea typeface="Cerebri"/>
                <a:cs typeface="Cerebri"/>
                <a:sym typeface="Cerebri"/>
              </a:rPr>
              <a:t> is required to attend with each Junior venturer.</a:t>
            </a:r>
          </a:p>
        </p:txBody>
      </p:sp>
      <p:sp>
        <p:nvSpPr>
          <p:cNvPr name="TextBox 23" id="23"/>
          <p:cNvSpPr txBox="true"/>
          <p:nvPr/>
        </p:nvSpPr>
        <p:spPr>
          <a:xfrm rot="0">
            <a:off x="2152834" y="5664512"/>
            <a:ext cx="8753293" cy="976630"/>
          </a:xfrm>
          <a:prstGeom prst="rect">
            <a:avLst/>
          </a:prstGeom>
        </p:spPr>
        <p:txBody>
          <a:bodyPr anchor="t" rtlCol="false" tIns="0" lIns="0" bIns="0" rIns="0">
            <a:spAutoFit/>
          </a:bodyPr>
          <a:lstStyle/>
          <a:p>
            <a:pPr algn="l">
              <a:lnSpc>
                <a:spcPts val="3919"/>
              </a:lnSpc>
              <a:spcBef>
                <a:spcPct val="0"/>
              </a:spcBef>
            </a:pPr>
            <a:r>
              <a:rPr lang="en-US" sz="2799">
                <a:solidFill>
                  <a:srgbClr val="E9EDD3"/>
                </a:solidFill>
                <a:latin typeface="Cerebri"/>
                <a:ea typeface="Cerebri"/>
                <a:cs typeface="Cerebri"/>
                <a:sym typeface="Cerebri"/>
              </a:rPr>
              <a:t>Group chat: </a:t>
            </a:r>
            <a:r>
              <a:rPr lang="en-US" sz="2799">
                <a:solidFill>
                  <a:srgbClr val="E9EDD3"/>
                </a:solidFill>
                <a:latin typeface="Cerebri"/>
                <a:ea typeface="Cerebri"/>
                <a:cs typeface="Cerebri"/>
                <a:sym typeface="Cerebri"/>
              </a:rPr>
              <a:t>All attendees will be placed in a text group chat 1-2 days prior to the event/outing. </a:t>
            </a:r>
          </a:p>
        </p:txBody>
      </p:sp>
      <p:sp>
        <p:nvSpPr>
          <p:cNvPr name="TextBox 24" id="24"/>
          <p:cNvSpPr txBox="true"/>
          <p:nvPr/>
        </p:nvSpPr>
        <p:spPr>
          <a:xfrm rot="0">
            <a:off x="1007846" y="1282834"/>
            <a:ext cx="16721765" cy="1156535"/>
          </a:xfrm>
          <a:prstGeom prst="rect">
            <a:avLst/>
          </a:prstGeom>
        </p:spPr>
        <p:txBody>
          <a:bodyPr anchor="t" rtlCol="false" tIns="0" lIns="0" bIns="0" rIns="0">
            <a:spAutoFit/>
          </a:bodyPr>
          <a:lstStyle/>
          <a:p>
            <a:pPr algn="l">
              <a:lnSpc>
                <a:spcPts val="8619"/>
              </a:lnSpc>
            </a:pPr>
            <a:r>
              <a:rPr lang="en-US" sz="8288">
                <a:solidFill>
                  <a:srgbClr val="FFF4DB"/>
                </a:solidFill>
                <a:latin typeface="Bernoru SemiCondensed"/>
                <a:ea typeface="Bernoru SemiCondensed"/>
                <a:cs typeface="Bernoru SemiCondensed"/>
                <a:sym typeface="Bernoru SemiCondensed"/>
              </a:rPr>
              <a:t>Import</a:t>
            </a:r>
            <a:r>
              <a:rPr lang="en-US" sz="8288">
                <a:solidFill>
                  <a:srgbClr val="FFF4DB"/>
                </a:solidFill>
                <a:latin typeface="Bernoru SemiCondensed"/>
                <a:ea typeface="Bernoru SemiCondensed"/>
                <a:cs typeface="Bernoru SemiCondensed"/>
                <a:sym typeface="Bernoru SemiCondensed"/>
              </a:rPr>
              <a:t>ant Dates and Information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4153073">
            <a:off x="15524968" y="6076385"/>
            <a:ext cx="3698263" cy="6896528"/>
          </a:xfrm>
          <a:custGeom>
            <a:avLst/>
            <a:gdLst/>
            <a:ahLst/>
            <a:cxnLst/>
            <a:rect r="r" b="b" t="t" l="l"/>
            <a:pathLst>
              <a:path h="6896528" w="3698263">
                <a:moveTo>
                  <a:pt x="0" y="0"/>
                </a:moveTo>
                <a:lnTo>
                  <a:pt x="3698263" y="0"/>
                </a:lnTo>
                <a:lnTo>
                  <a:pt x="3698263" y="6896528"/>
                </a:lnTo>
                <a:lnTo>
                  <a:pt x="0" y="68965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608729"/>
            <a:ext cx="8875239" cy="1505559"/>
          </a:xfrm>
          <a:prstGeom prst="rect">
            <a:avLst/>
          </a:prstGeom>
        </p:spPr>
        <p:txBody>
          <a:bodyPr anchor="t" rtlCol="false" tIns="0" lIns="0" bIns="0" rIns="0">
            <a:spAutoFit/>
          </a:bodyPr>
          <a:lstStyle/>
          <a:p>
            <a:pPr algn="l">
              <a:lnSpc>
                <a:spcPts val="12259"/>
              </a:lnSpc>
              <a:spcBef>
                <a:spcPct val="0"/>
              </a:spcBef>
            </a:pPr>
            <a:r>
              <a:rPr lang="en-US" sz="8756">
                <a:solidFill>
                  <a:srgbClr val="553F2E"/>
                </a:solidFill>
                <a:latin typeface="Bernoru SemiCondensed"/>
                <a:ea typeface="Bernoru SemiCondensed"/>
                <a:cs typeface="Bernoru SemiCondensed"/>
                <a:sym typeface="Bernoru SemiCondensed"/>
              </a:rPr>
              <a:t>I</a:t>
            </a:r>
            <a:r>
              <a:rPr lang="en-US" sz="8756">
                <a:solidFill>
                  <a:srgbClr val="553F2E"/>
                </a:solidFill>
                <a:latin typeface="Bernoru SemiCondensed"/>
                <a:ea typeface="Bernoru SemiCondensed"/>
                <a:cs typeface="Bernoru SemiCondensed"/>
                <a:sym typeface="Bernoru SemiCondensed"/>
              </a:rPr>
              <a:t>tinerary</a:t>
            </a:r>
          </a:p>
        </p:txBody>
      </p:sp>
      <p:sp>
        <p:nvSpPr>
          <p:cNvPr name="TextBox 4" id="4"/>
          <p:cNvSpPr txBox="true"/>
          <p:nvPr/>
        </p:nvSpPr>
        <p:spPr>
          <a:xfrm rot="0">
            <a:off x="1028700" y="2323514"/>
            <a:ext cx="17259300" cy="6680095"/>
          </a:xfrm>
          <a:prstGeom prst="rect">
            <a:avLst/>
          </a:prstGeom>
        </p:spPr>
        <p:txBody>
          <a:bodyPr anchor="t" rtlCol="false" tIns="0" lIns="0" bIns="0" rIns="0">
            <a:spAutoFit/>
          </a:bodyPr>
          <a:lstStyle/>
          <a:p>
            <a:pPr algn="l">
              <a:lnSpc>
                <a:spcPts val="3811"/>
              </a:lnSpc>
            </a:pPr>
            <a:r>
              <a:rPr lang="en-US" sz="2722" b="true">
                <a:solidFill>
                  <a:srgbClr val="302217"/>
                </a:solidFill>
                <a:latin typeface="Cerebri Bold"/>
                <a:ea typeface="Cerebri Bold"/>
                <a:cs typeface="Cerebri Bold"/>
                <a:sym typeface="Cerebri Bold"/>
              </a:rPr>
              <a:t>Saturday May 16, 2026:</a:t>
            </a:r>
          </a:p>
          <a:p>
            <a:pPr algn="l">
              <a:lnSpc>
                <a:spcPts val="3811"/>
              </a:lnSpc>
            </a:pPr>
            <a:r>
              <a:rPr lang="en-US" sz="2722">
                <a:solidFill>
                  <a:srgbClr val="302217"/>
                </a:solidFill>
                <a:latin typeface="Cerebri"/>
                <a:ea typeface="Cerebri"/>
                <a:cs typeface="Cerebri"/>
                <a:sym typeface="Cerebri"/>
              </a:rPr>
              <a:t>   </a:t>
            </a:r>
            <a:r>
              <a:rPr lang="en-US" sz="2722">
                <a:solidFill>
                  <a:srgbClr val="302217"/>
                </a:solidFill>
                <a:latin typeface="Cerebri"/>
                <a:ea typeface="Cerebri"/>
                <a:cs typeface="Cerebri"/>
                <a:sym typeface="Cerebri"/>
              </a:rPr>
              <a:t>8:30am-9:00am       Load Up/ </a:t>
            </a:r>
            <a:r>
              <a:rPr lang="en-US" sz="2722">
                <a:solidFill>
                  <a:srgbClr val="302217"/>
                </a:solidFill>
                <a:latin typeface="Cerebri"/>
                <a:ea typeface="Cerebri"/>
                <a:cs typeface="Cerebri"/>
                <a:sym typeface="Cerebri"/>
              </a:rPr>
              <a:t>Count off. Attendees need to have breakfast before coming. Use </a:t>
            </a:r>
          </a:p>
          <a:p>
            <a:pPr algn="l">
              <a:lnSpc>
                <a:spcPts val="3811"/>
              </a:lnSpc>
            </a:pPr>
            <a:r>
              <a:rPr lang="en-US" sz="2722">
                <a:solidFill>
                  <a:srgbClr val="302217"/>
                </a:solidFill>
                <a:latin typeface="Cerebri"/>
                <a:ea typeface="Cerebri"/>
                <a:cs typeface="Cerebri"/>
                <a:sym typeface="Cerebri"/>
              </a:rPr>
              <a:t>                                      restrooms, fill water bottles (if needed) assign cars, count off.</a:t>
            </a:r>
          </a:p>
          <a:p>
            <a:pPr algn="l">
              <a:lnSpc>
                <a:spcPts val="3811"/>
              </a:lnSpc>
            </a:pPr>
            <a:r>
              <a:rPr lang="en-US" sz="2722">
                <a:solidFill>
                  <a:srgbClr val="302217"/>
                </a:solidFill>
                <a:latin typeface="Cerebri"/>
                <a:ea typeface="Cerebri"/>
                <a:cs typeface="Cerebri"/>
                <a:sym typeface="Cerebri"/>
              </a:rPr>
              <a:t>   9:00am-10:30am     Drive to Switzer Falls Trailhead on Hwy 2. Ranger Station (760) 316-7828.</a:t>
            </a:r>
          </a:p>
          <a:p>
            <a:pPr algn="l">
              <a:lnSpc>
                <a:spcPts val="3811"/>
              </a:lnSpc>
            </a:pPr>
            <a:r>
              <a:rPr lang="en-US" sz="2722">
                <a:solidFill>
                  <a:srgbClr val="302217"/>
                </a:solidFill>
                <a:latin typeface="Cerebri"/>
                <a:ea typeface="Cerebri"/>
                <a:cs typeface="Cerebri"/>
                <a:sym typeface="Cerebri"/>
              </a:rPr>
              <a:t>                                              </a:t>
            </a:r>
            <a:r>
              <a:rPr lang="en-US" sz="2722" i="true">
                <a:solidFill>
                  <a:srgbClr val="302217"/>
                </a:solidFill>
                <a:latin typeface="Cerebri Italics"/>
                <a:ea typeface="Cerebri Italics"/>
                <a:cs typeface="Cerebri Italics"/>
                <a:sym typeface="Cerebri Italics"/>
              </a:rPr>
              <a:t>701 Angeles Crest Hwy, Tujunga, CA 91042. </a:t>
            </a:r>
          </a:p>
          <a:p>
            <a:pPr algn="l">
              <a:lnSpc>
                <a:spcPts val="3811"/>
              </a:lnSpc>
            </a:pPr>
            <a:r>
              <a:rPr lang="en-US" sz="2722">
                <a:solidFill>
                  <a:srgbClr val="302217"/>
                </a:solidFill>
                <a:latin typeface="Cerebri"/>
                <a:ea typeface="Cerebri"/>
                <a:cs typeface="Cerebri"/>
                <a:sym typeface="Cerebri"/>
              </a:rPr>
              <a:t>   10:30am-12:00pm   Count off, make groups, assign lead and tail for each group, review hiking rules, </a:t>
            </a:r>
          </a:p>
          <a:p>
            <a:pPr algn="l">
              <a:lnSpc>
                <a:spcPts val="3811"/>
              </a:lnSpc>
            </a:pPr>
            <a:r>
              <a:rPr lang="en-US" sz="2722">
                <a:solidFill>
                  <a:srgbClr val="302217"/>
                </a:solidFill>
                <a:latin typeface="Cerebri"/>
                <a:ea typeface="Cerebri"/>
                <a:cs typeface="Cerebri"/>
                <a:sym typeface="Cerebri"/>
              </a:rPr>
              <a:t>                                       confirm everyone has a full water bottle. Use Restrooms. Lunches can stay in the car,                </a:t>
            </a:r>
          </a:p>
          <a:p>
            <a:pPr algn="l">
              <a:lnSpc>
                <a:spcPts val="3811"/>
              </a:lnSpc>
            </a:pPr>
            <a:r>
              <a:rPr lang="en-US" sz="2722">
                <a:solidFill>
                  <a:srgbClr val="302217"/>
                </a:solidFill>
                <a:latin typeface="Cerebri"/>
                <a:ea typeface="Cerebri"/>
                <a:cs typeface="Cerebri"/>
                <a:sym typeface="Cerebri"/>
              </a:rPr>
              <a:t>                                       they do not need to be carried during the hike. Snacks are optional. Turnaround time  </a:t>
            </a:r>
          </a:p>
          <a:p>
            <a:pPr algn="l">
              <a:lnSpc>
                <a:spcPts val="3811"/>
              </a:lnSpc>
            </a:pPr>
            <a:r>
              <a:rPr lang="en-US" sz="2722">
                <a:solidFill>
                  <a:srgbClr val="302217"/>
                </a:solidFill>
                <a:latin typeface="Cerebri"/>
                <a:ea typeface="Cerebri"/>
                <a:cs typeface="Cerebri"/>
                <a:sym typeface="Cerebri"/>
              </a:rPr>
              <a:t>                                       45min. Hike about 1-2 miles. </a:t>
            </a:r>
          </a:p>
          <a:p>
            <a:pPr algn="l">
              <a:lnSpc>
                <a:spcPts val="3811"/>
              </a:lnSpc>
            </a:pPr>
            <a:r>
              <a:rPr lang="en-US" sz="2722">
                <a:solidFill>
                  <a:srgbClr val="302217"/>
                </a:solidFill>
                <a:latin typeface="Cerebri"/>
                <a:ea typeface="Cerebri"/>
                <a:cs typeface="Cerebri"/>
                <a:sym typeface="Cerebri"/>
              </a:rPr>
              <a:t>  12:00pm- 12:45pm   Count off, lunch time. Clean-up. </a:t>
            </a:r>
          </a:p>
          <a:p>
            <a:pPr algn="l">
              <a:lnSpc>
                <a:spcPts val="3811"/>
              </a:lnSpc>
            </a:pPr>
            <a:r>
              <a:rPr lang="en-US" sz="2722">
                <a:solidFill>
                  <a:srgbClr val="302217"/>
                </a:solidFill>
                <a:latin typeface="Cerebri"/>
                <a:ea typeface="Cerebri"/>
                <a:cs typeface="Cerebri"/>
                <a:sym typeface="Cerebri"/>
              </a:rPr>
              <a:t>  1:00pm - 2:00pm      Set up games, play games, handout prizes to winners.</a:t>
            </a:r>
          </a:p>
          <a:p>
            <a:pPr algn="l">
              <a:lnSpc>
                <a:spcPts val="3811"/>
              </a:lnSpc>
            </a:pPr>
            <a:r>
              <a:rPr lang="en-US" sz="2722">
                <a:solidFill>
                  <a:srgbClr val="302217"/>
                </a:solidFill>
                <a:latin typeface="Cerebri"/>
                <a:ea typeface="Cerebri"/>
                <a:cs typeface="Cerebri"/>
                <a:sym typeface="Cerebri"/>
              </a:rPr>
              <a:t>  2:00pm- 3:30pm       Drive back to California Elementary</a:t>
            </a:r>
          </a:p>
          <a:p>
            <a:pPr algn="l">
              <a:lnSpc>
                <a:spcPts val="3811"/>
              </a:lnSpc>
            </a:pPr>
            <a:r>
              <a:rPr lang="en-US" sz="2722">
                <a:solidFill>
                  <a:srgbClr val="302217"/>
                </a:solidFill>
                <a:latin typeface="Cerebri"/>
                <a:ea typeface="Cerebri"/>
                <a:cs typeface="Cerebri"/>
                <a:sym typeface="Cerebri"/>
              </a:rPr>
              <a:t>                                              </a:t>
            </a:r>
            <a:r>
              <a:rPr lang="en-US" sz="2722" i="true">
                <a:solidFill>
                  <a:srgbClr val="302217"/>
                </a:solidFill>
                <a:latin typeface="Cerebri Italics"/>
                <a:ea typeface="Cerebri Italics"/>
                <a:cs typeface="Cerebri Italics"/>
                <a:sym typeface="Cerebri Italics"/>
              </a:rPr>
              <a:t>1111 N California Ave, La Puente, CA 91744</a:t>
            </a:r>
          </a:p>
          <a:p>
            <a:pPr algn="l">
              <a:lnSpc>
                <a:spcPts val="3811"/>
              </a:lnSpc>
              <a:spcBef>
                <a:spcPct val="0"/>
              </a:spcBef>
            </a:pPr>
            <a:r>
              <a:rPr lang="en-US" sz="2722">
                <a:solidFill>
                  <a:srgbClr val="302217"/>
                </a:solidFill>
                <a:latin typeface="Cerebri"/>
                <a:ea typeface="Cerebri"/>
                <a:cs typeface="Cerebri"/>
                <a:sym typeface="Cerebri"/>
              </a:rPr>
              <a:t>  3:30pm                        Arrive at the California Elementary, check for trash and any items left behind.</a:t>
            </a:r>
          </a:p>
        </p:txBody>
      </p:sp>
      <p:sp>
        <p:nvSpPr>
          <p:cNvPr name="Freeform 5" id="5"/>
          <p:cNvSpPr/>
          <p:nvPr/>
        </p:nvSpPr>
        <p:spPr>
          <a:xfrm flipH="false" flipV="false" rot="1543914">
            <a:off x="-2153994" y="-2939419"/>
            <a:ext cx="3698263" cy="6896528"/>
          </a:xfrm>
          <a:custGeom>
            <a:avLst/>
            <a:gdLst/>
            <a:ahLst/>
            <a:cxnLst/>
            <a:rect r="r" b="b" t="t" l="l"/>
            <a:pathLst>
              <a:path h="6896528" w="3698263">
                <a:moveTo>
                  <a:pt x="0" y="0"/>
                </a:moveTo>
                <a:lnTo>
                  <a:pt x="3698264" y="0"/>
                </a:lnTo>
                <a:lnTo>
                  <a:pt x="3698264" y="6896528"/>
                </a:lnTo>
                <a:lnTo>
                  <a:pt x="0" y="6896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TextBox 2" id="2"/>
          <p:cNvSpPr txBox="true"/>
          <p:nvPr/>
        </p:nvSpPr>
        <p:spPr>
          <a:xfrm rot="0">
            <a:off x="1227525" y="513542"/>
            <a:ext cx="7356990" cy="1220086"/>
          </a:xfrm>
          <a:prstGeom prst="rect">
            <a:avLst/>
          </a:prstGeom>
        </p:spPr>
        <p:txBody>
          <a:bodyPr anchor="t" rtlCol="false" tIns="0" lIns="0" bIns="0" rIns="0">
            <a:spAutoFit/>
          </a:bodyPr>
          <a:lstStyle/>
          <a:p>
            <a:pPr algn="l">
              <a:lnSpc>
                <a:spcPts val="9926"/>
              </a:lnSpc>
              <a:spcBef>
                <a:spcPct val="0"/>
              </a:spcBef>
            </a:pPr>
            <a:r>
              <a:rPr lang="en-US" sz="7090" spc="170">
                <a:solidFill>
                  <a:srgbClr val="553F2E"/>
                </a:solidFill>
                <a:latin typeface="Bernoru SemiCondensed"/>
                <a:ea typeface="Bernoru SemiCondensed"/>
                <a:cs typeface="Bernoru SemiCondensed"/>
                <a:sym typeface="Bernoru SemiCondensed"/>
              </a:rPr>
              <a:t>P</a:t>
            </a:r>
            <a:r>
              <a:rPr lang="en-US" sz="7090" spc="170">
                <a:solidFill>
                  <a:srgbClr val="553F2E"/>
                </a:solidFill>
                <a:latin typeface="Bernoru SemiCondensed"/>
                <a:ea typeface="Bernoru SemiCondensed"/>
                <a:cs typeface="Bernoru SemiCondensed"/>
                <a:sym typeface="Bernoru SemiCondensed"/>
              </a:rPr>
              <a:t>acking List. </a:t>
            </a:r>
          </a:p>
        </p:txBody>
      </p:sp>
      <p:sp>
        <p:nvSpPr>
          <p:cNvPr name="TextBox 3" id="3"/>
          <p:cNvSpPr txBox="true"/>
          <p:nvPr/>
        </p:nvSpPr>
        <p:spPr>
          <a:xfrm rot="0">
            <a:off x="1028700" y="3047067"/>
            <a:ext cx="14870551" cy="634084"/>
          </a:xfrm>
          <a:prstGeom prst="rect">
            <a:avLst/>
          </a:prstGeom>
        </p:spPr>
        <p:txBody>
          <a:bodyPr anchor="t" rtlCol="false" tIns="0" lIns="0" bIns="0" rIns="0">
            <a:spAutoFit/>
          </a:bodyPr>
          <a:lstStyle/>
          <a:p>
            <a:pPr algn="l">
              <a:lnSpc>
                <a:spcPts val="5128"/>
              </a:lnSpc>
              <a:spcBef>
                <a:spcPct val="0"/>
              </a:spcBef>
            </a:pPr>
            <a:r>
              <a:rPr lang="en-US" sz="3663" b="true">
                <a:solidFill>
                  <a:srgbClr val="473324"/>
                </a:solidFill>
                <a:latin typeface="Cerebri Bold"/>
                <a:ea typeface="Cerebri Bold"/>
                <a:cs typeface="Cerebri Bold"/>
                <a:sym typeface="Cerebri Bold"/>
              </a:rPr>
              <a:t>Ten Essenti</a:t>
            </a:r>
            <a:r>
              <a:rPr lang="en-US" b="true" sz="3663">
                <a:solidFill>
                  <a:srgbClr val="473324"/>
                </a:solidFill>
                <a:latin typeface="Cerebri Bold"/>
                <a:ea typeface="Cerebri Bold"/>
                <a:cs typeface="Cerebri Bold"/>
                <a:sym typeface="Cerebri Bold"/>
              </a:rPr>
              <a:t>als: DAY PACK (will contain all of the following items) </a:t>
            </a:r>
          </a:p>
        </p:txBody>
      </p:sp>
      <p:sp>
        <p:nvSpPr>
          <p:cNvPr name="TextBox 4" id="4"/>
          <p:cNvSpPr txBox="true"/>
          <p:nvPr/>
        </p:nvSpPr>
        <p:spPr>
          <a:xfrm rot="0">
            <a:off x="1028700" y="3651477"/>
            <a:ext cx="16068176" cy="1915776"/>
          </a:xfrm>
          <a:prstGeom prst="rect">
            <a:avLst/>
          </a:prstGeom>
        </p:spPr>
        <p:txBody>
          <a:bodyPr anchor="t" rtlCol="false" tIns="0" lIns="0" bIns="0" rIns="0">
            <a:spAutoFit/>
          </a:bodyPr>
          <a:lstStyle/>
          <a:p>
            <a:pPr algn="l">
              <a:lnSpc>
                <a:spcPts val="5128"/>
              </a:lnSpc>
            </a:pPr>
            <a:r>
              <a:rPr lang="en-US" sz="3663">
                <a:solidFill>
                  <a:srgbClr val="473324"/>
                </a:solidFill>
                <a:latin typeface="Cerebri"/>
                <a:ea typeface="Cerebri"/>
                <a:cs typeface="Cerebri"/>
                <a:sym typeface="Cerebri"/>
              </a:rPr>
              <a:t>Water Bottle  (Dishwasher Safe, 32 oz - 36 oz)      </a:t>
            </a:r>
          </a:p>
          <a:p>
            <a:pPr algn="l">
              <a:lnSpc>
                <a:spcPts val="5128"/>
              </a:lnSpc>
            </a:pPr>
            <a:r>
              <a:rPr lang="en-US" sz="3663">
                <a:solidFill>
                  <a:srgbClr val="473324"/>
                </a:solidFill>
                <a:latin typeface="Cerebri"/>
                <a:ea typeface="Cerebri"/>
                <a:cs typeface="Cerebri"/>
                <a:sym typeface="Cerebri"/>
              </a:rPr>
              <a:t>Travel size First Aid Kit FVF $3.00</a:t>
            </a:r>
          </a:p>
          <a:p>
            <a:pPr algn="l">
              <a:lnSpc>
                <a:spcPts val="5128"/>
              </a:lnSpc>
              <a:spcBef>
                <a:spcPct val="0"/>
              </a:spcBef>
            </a:pPr>
            <a:r>
              <a:rPr lang="en-US" sz="3663">
                <a:solidFill>
                  <a:srgbClr val="473324"/>
                </a:solidFill>
                <a:latin typeface="Cerebri"/>
                <a:ea typeface="Cerebri"/>
                <a:cs typeface="Cerebri"/>
                <a:sym typeface="Cerebri"/>
              </a:rPr>
              <a:t>Wrist Watch  (cell phone OK)</a:t>
            </a:r>
          </a:p>
        </p:txBody>
      </p:sp>
      <p:sp>
        <p:nvSpPr>
          <p:cNvPr name="Freeform 5" id="5"/>
          <p:cNvSpPr/>
          <p:nvPr/>
        </p:nvSpPr>
        <p:spPr>
          <a:xfrm flipH="false" flipV="false" rot="1674470">
            <a:off x="11734259" y="5087028"/>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147967">
            <a:off x="13323519" y="-3857440"/>
            <a:ext cx="5151466" cy="8342454"/>
          </a:xfrm>
          <a:custGeom>
            <a:avLst/>
            <a:gdLst/>
            <a:ahLst/>
            <a:cxnLst/>
            <a:rect r="r" b="b" t="t" l="l"/>
            <a:pathLst>
              <a:path h="8342454" w="5151466">
                <a:moveTo>
                  <a:pt x="0" y="0"/>
                </a:moveTo>
                <a:lnTo>
                  <a:pt x="5151465" y="0"/>
                </a:lnTo>
                <a:lnTo>
                  <a:pt x="5151465" y="8342454"/>
                </a:lnTo>
                <a:lnTo>
                  <a:pt x="0" y="83424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235669">
            <a:off x="-4179" y="281391"/>
            <a:ext cx="2963015" cy="4455661"/>
          </a:xfrm>
          <a:custGeom>
            <a:avLst/>
            <a:gdLst/>
            <a:ahLst/>
            <a:cxnLst/>
            <a:rect r="r" b="b" t="t" l="l"/>
            <a:pathLst>
              <a:path h="4455661" w="2963015">
                <a:moveTo>
                  <a:pt x="0" y="0"/>
                </a:moveTo>
                <a:lnTo>
                  <a:pt x="2963015" y="0"/>
                </a:lnTo>
                <a:lnTo>
                  <a:pt x="2963015" y="4455662"/>
                </a:lnTo>
                <a:lnTo>
                  <a:pt x="0" y="44556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741267" y="8956532"/>
            <a:ext cx="2879448" cy="2886665"/>
          </a:xfrm>
          <a:custGeom>
            <a:avLst/>
            <a:gdLst/>
            <a:ahLst/>
            <a:cxnLst/>
            <a:rect r="r" b="b" t="t" l="l"/>
            <a:pathLst>
              <a:path h="2886665" w="2879448">
                <a:moveTo>
                  <a:pt x="0" y="0"/>
                </a:moveTo>
                <a:lnTo>
                  <a:pt x="2879448" y="0"/>
                </a:lnTo>
                <a:lnTo>
                  <a:pt x="2879448" y="2886665"/>
                </a:lnTo>
                <a:lnTo>
                  <a:pt x="0" y="28866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028700" y="6937232"/>
            <a:ext cx="16068176" cy="2559986"/>
          </a:xfrm>
          <a:prstGeom prst="rect">
            <a:avLst/>
          </a:prstGeom>
        </p:spPr>
        <p:txBody>
          <a:bodyPr anchor="t" rtlCol="false" tIns="0" lIns="0" bIns="0" rIns="0">
            <a:spAutoFit/>
          </a:bodyPr>
          <a:lstStyle/>
          <a:p>
            <a:pPr algn="l">
              <a:lnSpc>
                <a:spcPts val="5128"/>
              </a:lnSpc>
            </a:pPr>
            <a:r>
              <a:rPr lang="en-US" sz="3663">
                <a:solidFill>
                  <a:srgbClr val="473324"/>
                </a:solidFill>
                <a:latin typeface="Cerebri"/>
                <a:ea typeface="Cerebri"/>
                <a:cs typeface="Cerebri"/>
                <a:sym typeface="Cerebri"/>
              </a:rPr>
              <a:t>Sweater or Windbreaker (morning)</a:t>
            </a:r>
          </a:p>
          <a:p>
            <a:pPr algn="l">
              <a:lnSpc>
                <a:spcPts val="5128"/>
              </a:lnSpc>
            </a:pPr>
            <a:r>
              <a:rPr lang="en-US" sz="3663">
                <a:solidFill>
                  <a:srgbClr val="473324"/>
                </a:solidFill>
                <a:latin typeface="Cerebri"/>
                <a:ea typeface="Cerebri"/>
                <a:cs typeface="Cerebri"/>
                <a:sym typeface="Cerebri"/>
              </a:rPr>
              <a:t>Shoes with good grip for hiking</a:t>
            </a:r>
          </a:p>
          <a:p>
            <a:pPr algn="l">
              <a:lnSpc>
                <a:spcPts val="5128"/>
              </a:lnSpc>
              <a:spcBef>
                <a:spcPct val="0"/>
              </a:spcBef>
            </a:pPr>
            <a:r>
              <a:rPr lang="en-US" sz="3663">
                <a:solidFill>
                  <a:srgbClr val="473324"/>
                </a:solidFill>
                <a:latin typeface="Cerebri"/>
                <a:ea typeface="Cerebri"/>
                <a:cs typeface="Cerebri"/>
                <a:sym typeface="Cerebri"/>
              </a:rPr>
              <a:t>Optional: Extra shoes/sandals for wet shoes during the trail. We will have stream crossings</a:t>
            </a:r>
          </a:p>
        </p:txBody>
      </p:sp>
      <p:sp>
        <p:nvSpPr>
          <p:cNvPr name="TextBox 10" id="10"/>
          <p:cNvSpPr txBox="true"/>
          <p:nvPr/>
        </p:nvSpPr>
        <p:spPr>
          <a:xfrm rot="0">
            <a:off x="1028700" y="6331723"/>
            <a:ext cx="14870551" cy="634084"/>
          </a:xfrm>
          <a:prstGeom prst="rect">
            <a:avLst/>
          </a:prstGeom>
        </p:spPr>
        <p:txBody>
          <a:bodyPr anchor="t" rtlCol="false" tIns="0" lIns="0" bIns="0" rIns="0">
            <a:spAutoFit/>
          </a:bodyPr>
          <a:lstStyle/>
          <a:p>
            <a:pPr algn="l">
              <a:lnSpc>
                <a:spcPts val="5128"/>
              </a:lnSpc>
              <a:spcBef>
                <a:spcPct val="0"/>
              </a:spcBef>
            </a:pPr>
            <a:r>
              <a:rPr lang="en-US" b="true" sz="3663">
                <a:solidFill>
                  <a:srgbClr val="473324"/>
                </a:solidFill>
                <a:latin typeface="Cerebri Bold"/>
                <a:ea typeface="Cerebri Bold"/>
                <a:cs typeface="Cerebri Bold"/>
                <a:sym typeface="Cerebri Bold"/>
              </a:rPr>
              <a:t>Clothing:</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TextBox 2" id="2"/>
          <p:cNvSpPr txBox="true"/>
          <p:nvPr/>
        </p:nvSpPr>
        <p:spPr>
          <a:xfrm rot="0">
            <a:off x="1227525" y="513542"/>
            <a:ext cx="7356990" cy="1220086"/>
          </a:xfrm>
          <a:prstGeom prst="rect">
            <a:avLst/>
          </a:prstGeom>
        </p:spPr>
        <p:txBody>
          <a:bodyPr anchor="t" rtlCol="false" tIns="0" lIns="0" bIns="0" rIns="0">
            <a:spAutoFit/>
          </a:bodyPr>
          <a:lstStyle/>
          <a:p>
            <a:pPr algn="l">
              <a:lnSpc>
                <a:spcPts val="9926"/>
              </a:lnSpc>
              <a:spcBef>
                <a:spcPct val="0"/>
              </a:spcBef>
            </a:pPr>
            <a:r>
              <a:rPr lang="en-US" sz="7090" spc="170">
                <a:solidFill>
                  <a:srgbClr val="553F2E"/>
                </a:solidFill>
                <a:latin typeface="Bernoru SemiCondensed"/>
                <a:ea typeface="Bernoru SemiCondensed"/>
                <a:cs typeface="Bernoru SemiCondensed"/>
                <a:sym typeface="Bernoru SemiCondensed"/>
              </a:rPr>
              <a:t>P</a:t>
            </a:r>
            <a:r>
              <a:rPr lang="en-US" sz="7090" spc="170">
                <a:solidFill>
                  <a:srgbClr val="553F2E"/>
                </a:solidFill>
                <a:latin typeface="Bernoru SemiCondensed"/>
                <a:ea typeface="Bernoru SemiCondensed"/>
                <a:cs typeface="Bernoru SemiCondensed"/>
                <a:sym typeface="Bernoru SemiCondensed"/>
              </a:rPr>
              <a:t>acking List. </a:t>
            </a:r>
          </a:p>
        </p:txBody>
      </p:sp>
      <p:sp>
        <p:nvSpPr>
          <p:cNvPr name="TextBox 3" id="3"/>
          <p:cNvSpPr txBox="true"/>
          <p:nvPr/>
        </p:nvSpPr>
        <p:spPr>
          <a:xfrm rot="0">
            <a:off x="1028700" y="2716646"/>
            <a:ext cx="14870551" cy="634084"/>
          </a:xfrm>
          <a:prstGeom prst="rect">
            <a:avLst/>
          </a:prstGeom>
        </p:spPr>
        <p:txBody>
          <a:bodyPr anchor="t" rtlCol="false" tIns="0" lIns="0" bIns="0" rIns="0">
            <a:spAutoFit/>
          </a:bodyPr>
          <a:lstStyle/>
          <a:p>
            <a:pPr algn="l">
              <a:lnSpc>
                <a:spcPts val="5128"/>
              </a:lnSpc>
              <a:spcBef>
                <a:spcPct val="0"/>
              </a:spcBef>
            </a:pPr>
            <a:r>
              <a:rPr lang="en-US" sz="3663" b="true">
                <a:solidFill>
                  <a:srgbClr val="473324"/>
                </a:solidFill>
                <a:latin typeface="Cerebri Bold"/>
                <a:ea typeface="Cerebri Bold"/>
                <a:cs typeface="Cerebri Bold"/>
                <a:sym typeface="Cerebri Bold"/>
              </a:rPr>
              <a:t>Thing</a:t>
            </a:r>
            <a:r>
              <a:rPr lang="en-US" b="true" sz="3663">
                <a:solidFill>
                  <a:srgbClr val="473324"/>
                </a:solidFill>
                <a:latin typeface="Cerebri Bold"/>
                <a:ea typeface="Cerebri Bold"/>
                <a:cs typeface="Cerebri Bold"/>
                <a:sym typeface="Cerebri Bold"/>
              </a:rPr>
              <a:t>s to bring for the hike:</a:t>
            </a:r>
          </a:p>
        </p:txBody>
      </p:sp>
      <p:sp>
        <p:nvSpPr>
          <p:cNvPr name="Freeform 4" id="4"/>
          <p:cNvSpPr/>
          <p:nvPr/>
        </p:nvSpPr>
        <p:spPr>
          <a:xfrm flipH="false" flipV="false" rot="1674470">
            <a:off x="11734259" y="5087028"/>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3372535"/>
            <a:ext cx="16068176" cy="3848405"/>
          </a:xfrm>
          <a:prstGeom prst="rect">
            <a:avLst/>
          </a:prstGeom>
        </p:spPr>
        <p:txBody>
          <a:bodyPr anchor="t" rtlCol="false" tIns="0" lIns="0" bIns="0" rIns="0">
            <a:spAutoFit/>
          </a:bodyPr>
          <a:lstStyle/>
          <a:p>
            <a:pPr algn="l">
              <a:lnSpc>
                <a:spcPts val="5128"/>
              </a:lnSpc>
            </a:pPr>
            <a:r>
              <a:rPr lang="en-US" sz="3663">
                <a:solidFill>
                  <a:srgbClr val="473324"/>
                </a:solidFill>
                <a:latin typeface="Cerebri"/>
                <a:ea typeface="Cerebri"/>
                <a:cs typeface="Cerebri"/>
                <a:sym typeface="Cerebri"/>
              </a:rPr>
              <a:t>1 Sack Lunch</a:t>
            </a:r>
          </a:p>
          <a:p>
            <a:pPr algn="l">
              <a:lnSpc>
                <a:spcPts val="5128"/>
              </a:lnSpc>
            </a:pPr>
            <a:r>
              <a:rPr lang="en-US" sz="3663">
                <a:solidFill>
                  <a:srgbClr val="473324"/>
                </a:solidFill>
                <a:latin typeface="Cerebri"/>
                <a:ea typeface="Cerebri"/>
                <a:cs typeface="Cerebri"/>
                <a:sym typeface="Cerebri"/>
              </a:rPr>
              <a:t>Sand</a:t>
            </a:r>
            <a:r>
              <a:rPr lang="en-US" sz="3663">
                <a:solidFill>
                  <a:srgbClr val="473324"/>
                </a:solidFill>
                <a:latin typeface="Cerebri"/>
                <a:ea typeface="Cerebri"/>
                <a:cs typeface="Cerebri"/>
                <a:sym typeface="Cerebri"/>
              </a:rPr>
              <a:t>als/Slippers (to leave in the car incase your shoes get wet) </a:t>
            </a:r>
          </a:p>
          <a:p>
            <a:pPr algn="l">
              <a:lnSpc>
                <a:spcPts val="5128"/>
              </a:lnSpc>
            </a:pPr>
            <a:r>
              <a:rPr lang="en-US" sz="3663">
                <a:solidFill>
                  <a:srgbClr val="473324"/>
                </a:solidFill>
                <a:latin typeface="Cerebri"/>
                <a:ea typeface="Cerebri"/>
                <a:cs typeface="Cerebri"/>
                <a:sym typeface="Cerebri"/>
              </a:rPr>
              <a:t>Comfortable pants and shirt (avoid cotton material)</a:t>
            </a:r>
          </a:p>
          <a:p>
            <a:pPr algn="l">
              <a:lnSpc>
                <a:spcPts val="5128"/>
              </a:lnSpc>
            </a:pPr>
            <a:r>
              <a:rPr lang="en-US" sz="3663">
                <a:solidFill>
                  <a:srgbClr val="473324"/>
                </a:solidFill>
                <a:latin typeface="Cerebri"/>
                <a:ea typeface="Cerebri"/>
                <a:cs typeface="Cerebri"/>
                <a:sym typeface="Cerebri"/>
              </a:rPr>
              <a:t>Toiletries (baby wipes or hand sanitizer, toilet paper (put in a ziploc bag)</a:t>
            </a:r>
          </a:p>
          <a:p>
            <a:pPr algn="l">
              <a:lnSpc>
                <a:spcPts val="5128"/>
              </a:lnSpc>
            </a:pPr>
            <a:r>
              <a:rPr lang="en-US" sz="3663">
                <a:solidFill>
                  <a:srgbClr val="473324"/>
                </a:solidFill>
                <a:latin typeface="Cerebri"/>
                <a:ea typeface="Cerebri"/>
                <a:cs typeface="Cerebri"/>
                <a:sym typeface="Cerebri"/>
              </a:rPr>
              <a:t>Plastic Grocery Bags (2+). Bag for trash and wet shoes</a:t>
            </a:r>
          </a:p>
          <a:p>
            <a:pPr algn="l">
              <a:lnSpc>
                <a:spcPts val="5128"/>
              </a:lnSpc>
              <a:spcBef>
                <a:spcPct val="0"/>
              </a:spcBef>
            </a:pPr>
            <a:r>
              <a:rPr lang="en-US" sz="3663">
                <a:solidFill>
                  <a:srgbClr val="473324"/>
                </a:solidFill>
                <a:latin typeface="Cerebri"/>
                <a:ea typeface="Cerebri"/>
                <a:cs typeface="Cerebri"/>
                <a:sym typeface="Cerebri"/>
              </a:rPr>
              <a:t>Medication: If needed</a:t>
            </a:r>
          </a:p>
        </p:txBody>
      </p:sp>
      <p:sp>
        <p:nvSpPr>
          <p:cNvPr name="Freeform 6" id="6"/>
          <p:cNvSpPr/>
          <p:nvPr/>
        </p:nvSpPr>
        <p:spPr>
          <a:xfrm flipH="false" flipV="false" rot="4147967">
            <a:off x="13323519" y="-3857440"/>
            <a:ext cx="5151466" cy="8342454"/>
          </a:xfrm>
          <a:custGeom>
            <a:avLst/>
            <a:gdLst/>
            <a:ahLst/>
            <a:cxnLst/>
            <a:rect r="r" b="b" t="t" l="l"/>
            <a:pathLst>
              <a:path h="8342454" w="5151466">
                <a:moveTo>
                  <a:pt x="0" y="0"/>
                </a:moveTo>
                <a:lnTo>
                  <a:pt x="5151465" y="0"/>
                </a:lnTo>
                <a:lnTo>
                  <a:pt x="5151465" y="8342454"/>
                </a:lnTo>
                <a:lnTo>
                  <a:pt x="0" y="83424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235669">
            <a:off x="-4179" y="281391"/>
            <a:ext cx="2963015" cy="4455661"/>
          </a:xfrm>
          <a:custGeom>
            <a:avLst/>
            <a:gdLst/>
            <a:ahLst/>
            <a:cxnLst/>
            <a:rect r="r" b="b" t="t" l="l"/>
            <a:pathLst>
              <a:path h="4455661" w="2963015">
                <a:moveTo>
                  <a:pt x="0" y="0"/>
                </a:moveTo>
                <a:lnTo>
                  <a:pt x="2963015" y="0"/>
                </a:lnTo>
                <a:lnTo>
                  <a:pt x="2963015" y="4455662"/>
                </a:lnTo>
                <a:lnTo>
                  <a:pt x="0" y="44556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05604" y="8843668"/>
            <a:ext cx="2879448" cy="2886665"/>
          </a:xfrm>
          <a:custGeom>
            <a:avLst/>
            <a:gdLst/>
            <a:ahLst/>
            <a:cxnLst/>
            <a:rect r="r" b="b" t="t" l="l"/>
            <a:pathLst>
              <a:path h="2886665" w="2879448">
                <a:moveTo>
                  <a:pt x="0" y="0"/>
                </a:moveTo>
                <a:lnTo>
                  <a:pt x="2879448" y="0"/>
                </a:lnTo>
                <a:lnTo>
                  <a:pt x="2879448" y="2886664"/>
                </a:lnTo>
                <a:lnTo>
                  <a:pt x="0" y="28866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028700" y="8387012"/>
            <a:ext cx="16068176" cy="627357"/>
          </a:xfrm>
          <a:prstGeom prst="rect">
            <a:avLst/>
          </a:prstGeom>
        </p:spPr>
        <p:txBody>
          <a:bodyPr anchor="t" rtlCol="false" tIns="0" lIns="0" bIns="0" rIns="0">
            <a:spAutoFit/>
          </a:bodyPr>
          <a:lstStyle/>
          <a:p>
            <a:pPr algn="l">
              <a:lnSpc>
                <a:spcPts val="5128"/>
              </a:lnSpc>
              <a:spcBef>
                <a:spcPct val="0"/>
              </a:spcBef>
            </a:pPr>
            <a:r>
              <a:rPr lang="en-US" sz="3663">
                <a:solidFill>
                  <a:srgbClr val="473324"/>
                </a:solidFill>
                <a:latin typeface="Cerebri"/>
                <a:ea typeface="Cerebri"/>
                <a:cs typeface="Cerebri"/>
                <a:sym typeface="Cerebri"/>
              </a:rPr>
              <a:t>Camera / Sunblock / Sun Hat / Sun Glasses  / Chapstick</a:t>
            </a:r>
          </a:p>
        </p:txBody>
      </p:sp>
      <p:sp>
        <p:nvSpPr>
          <p:cNvPr name="TextBox 10" id="10"/>
          <p:cNvSpPr txBox="true"/>
          <p:nvPr/>
        </p:nvSpPr>
        <p:spPr>
          <a:xfrm rot="0">
            <a:off x="1028700" y="7829128"/>
            <a:ext cx="14870551" cy="634084"/>
          </a:xfrm>
          <a:prstGeom prst="rect">
            <a:avLst/>
          </a:prstGeom>
        </p:spPr>
        <p:txBody>
          <a:bodyPr anchor="t" rtlCol="false" tIns="0" lIns="0" bIns="0" rIns="0">
            <a:spAutoFit/>
          </a:bodyPr>
          <a:lstStyle/>
          <a:p>
            <a:pPr algn="l">
              <a:lnSpc>
                <a:spcPts val="5128"/>
              </a:lnSpc>
              <a:spcBef>
                <a:spcPct val="0"/>
              </a:spcBef>
            </a:pPr>
            <a:r>
              <a:rPr lang="en-US" sz="3663" b="true">
                <a:solidFill>
                  <a:srgbClr val="473324"/>
                </a:solidFill>
                <a:latin typeface="Cerebri Bold"/>
                <a:ea typeface="Cerebri Bold"/>
                <a:cs typeface="Cerebri Bold"/>
                <a:sym typeface="Cerebri Bold"/>
              </a:rPr>
              <a:t>Op</a:t>
            </a:r>
            <a:r>
              <a:rPr lang="en-US" b="true" sz="3663">
                <a:solidFill>
                  <a:srgbClr val="473324"/>
                </a:solidFill>
                <a:latin typeface="Cerebri Bold"/>
                <a:ea typeface="Cerebri Bold"/>
                <a:cs typeface="Cerebri Bold"/>
                <a:sym typeface="Cerebri Bold"/>
              </a:rPr>
              <a:t>tional: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TextBox 2" id="2"/>
          <p:cNvSpPr txBox="true"/>
          <p:nvPr/>
        </p:nvSpPr>
        <p:spPr>
          <a:xfrm rot="0">
            <a:off x="3784982" y="597749"/>
            <a:ext cx="10718037" cy="1659283"/>
          </a:xfrm>
          <a:prstGeom prst="rect">
            <a:avLst/>
          </a:prstGeom>
        </p:spPr>
        <p:txBody>
          <a:bodyPr anchor="t" rtlCol="false" tIns="0" lIns="0" bIns="0" rIns="0">
            <a:spAutoFit/>
          </a:bodyPr>
          <a:lstStyle/>
          <a:p>
            <a:pPr algn="ctr">
              <a:lnSpc>
                <a:spcPts val="12785"/>
              </a:lnSpc>
            </a:pPr>
            <a:r>
              <a:rPr lang="en-US" sz="11415">
                <a:solidFill>
                  <a:srgbClr val="E9EDD3"/>
                </a:solidFill>
                <a:latin typeface="Bernoru SemiCondensed"/>
                <a:ea typeface="Bernoru SemiCondensed"/>
                <a:cs typeface="Bernoru SemiCondensed"/>
                <a:sym typeface="Bernoru SemiCondensed"/>
              </a:rPr>
              <a:t>Hiking Rules</a:t>
            </a:r>
          </a:p>
        </p:txBody>
      </p:sp>
      <p:sp>
        <p:nvSpPr>
          <p:cNvPr name="Freeform 3" id="3"/>
          <p:cNvSpPr/>
          <p:nvPr/>
        </p:nvSpPr>
        <p:spPr>
          <a:xfrm flipH="false" flipV="false" rot="0">
            <a:off x="15473007" y="7948827"/>
            <a:ext cx="4384074" cy="4676345"/>
          </a:xfrm>
          <a:custGeom>
            <a:avLst/>
            <a:gdLst/>
            <a:ahLst/>
            <a:cxnLst/>
            <a:rect r="r" b="b" t="t" l="l"/>
            <a:pathLst>
              <a:path h="4676345" w="4384074">
                <a:moveTo>
                  <a:pt x="0" y="0"/>
                </a:moveTo>
                <a:lnTo>
                  <a:pt x="4384074" y="0"/>
                </a:lnTo>
                <a:lnTo>
                  <a:pt x="4384074" y="4676346"/>
                </a:lnTo>
                <a:lnTo>
                  <a:pt x="0" y="46763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255442">
            <a:off x="-4970567" y="6718941"/>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450317">
            <a:off x="-1048050" y="-465343"/>
            <a:ext cx="4597055" cy="2988086"/>
          </a:xfrm>
          <a:custGeom>
            <a:avLst/>
            <a:gdLst/>
            <a:ahLst/>
            <a:cxnLst/>
            <a:rect r="r" b="b" t="t" l="l"/>
            <a:pathLst>
              <a:path h="2988086" w="4597055">
                <a:moveTo>
                  <a:pt x="0" y="0"/>
                </a:moveTo>
                <a:lnTo>
                  <a:pt x="4597055" y="0"/>
                </a:lnTo>
                <a:lnTo>
                  <a:pt x="4597055" y="2988086"/>
                </a:lnTo>
                <a:lnTo>
                  <a:pt x="0" y="29880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22956" y="2691771"/>
            <a:ext cx="17042088" cy="7113270"/>
          </a:xfrm>
          <a:prstGeom prst="rect">
            <a:avLst/>
          </a:prstGeom>
        </p:spPr>
        <p:txBody>
          <a:bodyPr anchor="t" rtlCol="false" tIns="0" lIns="0" bIns="0" rIns="0">
            <a:spAutoFit/>
          </a:bodyPr>
          <a:lstStyle/>
          <a:p>
            <a:pPr algn="ctr">
              <a:lnSpc>
                <a:spcPts val="3779"/>
              </a:lnSpc>
            </a:pPr>
            <a:r>
              <a:rPr lang="en-US" sz="2700">
                <a:solidFill>
                  <a:srgbClr val="E9EDD3"/>
                </a:solidFill>
                <a:latin typeface="Cerebri"/>
                <a:ea typeface="Cerebri"/>
                <a:cs typeface="Cerebri"/>
                <a:sym typeface="Cerebri"/>
              </a:rPr>
              <a:t>HEAD AND TAIL: When hiking, always assign a HEAD and TAIL. The TAIL should be the FASTEST hiker while the HEAD should be the SLOWEST hiker. No one passes the HEAD and no one fails behind the TAIL. This makes sure that everyone is together and no one gets left behind.</a:t>
            </a:r>
          </a:p>
          <a:p>
            <a:pPr algn="ctr">
              <a:lnSpc>
                <a:spcPts val="3779"/>
              </a:lnSpc>
            </a:pPr>
          </a:p>
          <a:p>
            <a:pPr algn="ctr">
              <a:lnSpc>
                <a:spcPts val="3779"/>
              </a:lnSpc>
            </a:pPr>
            <a:r>
              <a:rPr lang="en-US" sz="2700">
                <a:solidFill>
                  <a:srgbClr val="E9EDD3"/>
                </a:solidFill>
                <a:latin typeface="Cerebri"/>
                <a:ea typeface="Cerebri"/>
                <a:cs typeface="Cerebri"/>
                <a:sym typeface="Cerebri"/>
              </a:rPr>
              <a:t>HEAD: As the HEAD you are the leader of the hike and must always stop at…</a:t>
            </a:r>
          </a:p>
          <a:p>
            <a:pPr algn="ctr">
              <a:lnSpc>
                <a:spcPts val="3779"/>
              </a:lnSpc>
            </a:pPr>
          </a:p>
          <a:p>
            <a:pPr algn="ctr">
              <a:lnSpc>
                <a:spcPts val="3779"/>
              </a:lnSpc>
            </a:pPr>
            <a:r>
              <a:rPr lang="en-US" sz="2700">
                <a:solidFill>
                  <a:srgbClr val="E9EDD3"/>
                </a:solidFill>
                <a:latin typeface="Cerebri"/>
                <a:ea typeface="Cerebri"/>
                <a:cs typeface="Cerebri"/>
                <a:sym typeface="Cerebri"/>
              </a:rPr>
              <a:t>Fork in the Road</a:t>
            </a:r>
          </a:p>
          <a:p>
            <a:pPr algn="ctr">
              <a:lnSpc>
                <a:spcPts val="3779"/>
              </a:lnSpc>
            </a:pPr>
            <a:r>
              <a:rPr lang="en-US" sz="2700">
                <a:solidFill>
                  <a:srgbClr val="E9EDD3"/>
                </a:solidFill>
                <a:latin typeface="Cerebri"/>
                <a:ea typeface="Cerebri"/>
                <a:cs typeface="Cerebri"/>
                <a:sym typeface="Cerebri"/>
              </a:rPr>
              <a:t>Stream Crossings</a:t>
            </a:r>
          </a:p>
          <a:p>
            <a:pPr algn="ctr">
              <a:lnSpc>
                <a:spcPts val="3779"/>
              </a:lnSpc>
            </a:pPr>
            <a:r>
              <a:rPr lang="en-US" sz="2700">
                <a:solidFill>
                  <a:srgbClr val="E9EDD3"/>
                </a:solidFill>
                <a:latin typeface="Cerebri"/>
                <a:ea typeface="Cerebri"/>
                <a:cs typeface="Cerebri"/>
                <a:sym typeface="Cerebri"/>
              </a:rPr>
              <a:t>Assigned Time</a:t>
            </a:r>
          </a:p>
          <a:p>
            <a:pPr algn="ctr">
              <a:lnSpc>
                <a:spcPts val="3779"/>
              </a:lnSpc>
            </a:pPr>
            <a:r>
              <a:rPr lang="en-US" sz="2700">
                <a:solidFill>
                  <a:srgbClr val="E9EDD3"/>
                </a:solidFill>
                <a:latin typeface="Cerebri"/>
                <a:ea typeface="Cerebri"/>
                <a:cs typeface="Cerebri"/>
                <a:sym typeface="Cerebri"/>
              </a:rPr>
              <a:t>  </a:t>
            </a:r>
          </a:p>
          <a:p>
            <a:pPr algn="ctr">
              <a:lnSpc>
                <a:spcPts val="3779"/>
              </a:lnSpc>
            </a:pPr>
            <a:r>
              <a:rPr lang="en-US" sz="2700">
                <a:solidFill>
                  <a:srgbClr val="E9EDD3"/>
                </a:solidFill>
                <a:latin typeface="Cerebri"/>
                <a:ea typeface="Cerebri"/>
                <a:cs typeface="Cerebri"/>
                <a:sym typeface="Cerebri"/>
              </a:rPr>
              <a:t>TAIL: As the TAIL you are the one responsible to make sure everyone else is keeping up. You will be the one to alert everyone if someone is injured and take care of them.</a:t>
            </a:r>
          </a:p>
          <a:p>
            <a:pPr algn="ctr">
              <a:lnSpc>
                <a:spcPts val="3779"/>
              </a:lnSpc>
            </a:pPr>
          </a:p>
          <a:p>
            <a:pPr algn="ctr">
              <a:lnSpc>
                <a:spcPts val="3779"/>
              </a:lnSpc>
              <a:spcBef>
                <a:spcPct val="0"/>
              </a:spcBef>
            </a:pPr>
            <a:r>
              <a:rPr lang="en-US" sz="2700">
                <a:solidFill>
                  <a:srgbClr val="E9EDD3"/>
                </a:solidFill>
                <a:latin typeface="Cerebri"/>
                <a:ea typeface="Cerebri"/>
                <a:cs typeface="Cerebri"/>
                <a:sym typeface="Cerebri"/>
              </a:rPr>
              <a:t>ASSIGNED TIMES: Keep assigned times to 20 min to 30 min intervals and remember to drink water at every step. Stay on the trail. Do not cut the trail.</a:t>
            </a:r>
          </a:p>
        </p:txBody>
      </p:sp>
      <p:sp>
        <p:nvSpPr>
          <p:cNvPr name="Freeform 7" id="7"/>
          <p:cNvSpPr/>
          <p:nvPr/>
        </p:nvSpPr>
        <p:spPr>
          <a:xfrm flipH="false" flipV="false" rot="0">
            <a:off x="16292097" y="-1121394"/>
            <a:ext cx="3991806" cy="4001810"/>
          </a:xfrm>
          <a:custGeom>
            <a:avLst/>
            <a:gdLst/>
            <a:ahLst/>
            <a:cxnLst/>
            <a:rect r="r" b="b" t="t" l="l"/>
            <a:pathLst>
              <a:path h="4001810" w="3991806">
                <a:moveTo>
                  <a:pt x="0" y="0"/>
                </a:moveTo>
                <a:lnTo>
                  <a:pt x="3991806" y="0"/>
                </a:lnTo>
                <a:lnTo>
                  <a:pt x="3991806" y="4001810"/>
                </a:lnTo>
                <a:lnTo>
                  <a:pt x="0" y="40018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grpSp>
        <p:nvGrpSpPr>
          <p:cNvPr name="Group 2" id="2"/>
          <p:cNvGrpSpPr/>
          <p:nvPr/>
        </p:nvGrpSpPr>
        <p:grpSpPr>
          <a:xfrm rot="0">
            <a:off x="1028700" y="7704315"/>
            <a:ext cx="12935242" cy="1893831"/>
            <a:chOff x="0" y="0"/>
            <a:chExt cx="4349031" cy="636736"/>
          </a:xfrm>
        </p:grpSpPr>
        <p:sp>
          <p:nvSpPr>
            <p:cNvPr name="Freeform 3" id="3"/>
            <p:cNvSpPr/>
            <p:nvPr/>
          </p:nvSpPr>
          <p:spPr>
            <a:xfrm flipH="false" flipV="false" rot="0">
              <a:off x="0" y="0"/>
              <a:ext cx="4349031" cy="636736"/>
            </a:xfrm>
            <a:custGeom>
              <a:avLst/>
              <a:gdLst/>
              <a:ahLst/>
              <a:cxnLst/>
              <a:rect r="r" b="b" t="t" l="l"/>
              <a:pathLst>
                <a:path h="636736" w="4349031">
                  <a:moveTo>
                    <a:pt x="30524" y="0"/>
                  </a:moveTo>
                  <a:lnTo>
                    <a:pt x="4318507" y="0"/>
                  </a:lnTo>
                  <a:cubicBezTo>
                    <a:pt x="4326602" y="0"/>
                    <a:pt x="4334366" y="3216"/>
                    <a:pt x="4340091" y="8940"/>
                  </a:cubicBezTo>
                  <a:cubicBezTo>
                    <a:pt x="4345815" y="14665"/>
                    <a:pt x="4349031" y="22429"/>
                    <a:pt x="4349031" y="30524"/>
                  </a:cubicBezTo>
                  <a:lnTo>
                    <a:pt x="4349031" y="606211"/>
                  </a:lnTo>
                  <a:cubicBezTo>
                    <a:pt x="4349031" y="614307"/>
                    <a:pt x="4345815" y="622071"/>
                    <a:pt x="4340091" y="627795"/>
                  </a:cubicBezTo>
                  <a:cubicBezTo>
                    <a:pt x="4334366" y="633520"/>
                    <a:pt x="4326602" y="636736"/>
                    <a:pt x="4318507" y="636736"/>
                  </a:cubicBezTo>
                  <a:lnTo>
                    <a:pt x="30524" y="636736"/>
                  </a:lnTo>
                  <a:cubicBezTo>
                    <a:pt x="22429" y="636736"/>
                    <a:pt x="14665" y="633520"/>
                    <a:pt x="8940" y="627795"/>
                  </a:cubicBezTo>
                  <a:cubicBezTo>
                    <a:pt x="3216" y="622071"/>
                    <a:pt x="0" y="614307"/>
                    <a:pt x="0" y="606211"/>
                  </a:cubicBezTo>
                  <a:lnTo>
                    <a:pt x="0" y="30524"/>
                  </a:lnTo>
                  <a:cubicBezTo>
                    <a:pt x="0" y="22429"/>
                    <a:pt x="3216" y="14665"/>
                    <a:pt x="8940" y="8940"/>
                  </a:cubicBezTo>
                  <a:cubicBezTo>
                    <a:pt x="14665" y="3216"/>
                    <a:pt x="22429" y="0"/>
                    <a:pt x="30524" y="0"/>
                  </a:cubicBezTo>
                  <a:close/>
                </a:path>
              </a:pathLst>
            </a:custGeom>
            <a:solidFill>
              <a:srgbClr val="473324"/>
            </a:solidFill>
          </p:spPr>
        </p:sp>
        <p:sp>
          <p:nvSpPr>
            <p:cNvPr name="TextBox 4" id="4"/>
            <p:cNvSpPr txBox="true"/>
            <p:nvPr/>
          </p:nvSpPr>
          <p:spPr>
            <a:xfrm>
              <a:off x="0" y="-9525"/>
              <a:ext cx="4349031" cy="646261"/>
            </a:xfrm>
            <a:prstGeom prst="rect">
              <a:avLst/>
            </a:prstGeom>
          </p:spPr>
          <p:txBody>
            <a:bodyPr anchor="ctr" rtlCol="false" tIns="50800" lIns="50800" bIns="50800" rIns="50800"/>
            <a:lstStyle/>
            <a:p>
              <a:pPr algn="ctr">
                <a:lnSpc>
                  <a:spcPts val="2949"/>
                </a:lnSpc>
              </a:pPr>
            </a:p>
          </p:txBody>
        </p:sp>
      </p:grpSp>
      <p:sp>
        <p:nvSpPr>
          <p:cNvPr name="Freeform 5" id="5"/>
          <p:cNvSpPr/>
          <p:nvPr/>
        </p:nvSpPr>
        <p:spPr>
          <a:xfrm flipH="false" flipV="false" rot="0">
            <a:off x="14965662" y="7206476"/>
            <a:ext cx="2615006" cy="2889509"/>
          </a:xfrm>
          <a:custGeom>
            <a:avLst/>
            <a:gdLst/>
            <a:ahLst/>
            <a:cxnLst/>
            <a:rect r="r" b="b" t="t" l="l"/>
            <a:pathLst>
              <a:path h="2889509" w="2615006">
                <a:moveTo>
                  <a:pt x="0" y="0"/>
                </a:moveTo>
                <a:lnTo>
                  <a:pt x="2615006" y="0"/>
                </a:lnTo>
                <a:lnTo>
                  <a:pt x="2615006" y="2889509"/>
                </a:lnTo>
                <a:lnTo>
                  <a:pt x="0" y="2889509"/>
                </a:lnTo>
                <a:lnTo>
                  <a:pt x="0" y="0"/>
                </a:lnTo>
                <a:close/>
              </a:path>
            </a:pathLst>
          </a:custGeom>
          <a:blipFill>
            <a:blip r:embed="rId2"/>
            <a:stretch>
              <a:fillRect l="0" t="0" r="0" b="0"/>
            </a:stretch>
          </a:blipFill>
        </p:spPr>
      </p:sp>
      <p:sp>
        <p:nvSpPr>
          <p:cNvPr name="TextBox 6" id="6"/>
          <p:cNvSpPr txBox="true"/>
          <p:nvPr/>
        </p:nvSpPr>
        <p:spPr>
          <a:xfrm rot="0">
            <a:off x="1028700" y="506190"/>
            <a:ext cx="13936962" cy="1843175"/>
          </a:xfrm>
          <a:prstGeom prst="rect">
            <a:avLst/>
          </a:prstGeom>
        </p:spPr>
        <p:txBody>
          <a:bodyPr anchor="t" rtlCol="false" tIns="0" lIns="0" bIns="0" rIns="0">
            <a:spAutoFit/>
          </a:bodyPr>
          <a:lstStyle/>
          <a:p>
            <a:pPr algn="l">
              <a:lnSpc>
                <a:spcPts val="14923"/>
              </a:lnSpc>
              <a:spcBef>
                <a:spcPct val="0"/>
              </a:spcBef>
            </a:pPr>
            <a:r>
              <a:rPr lang="en-US" sz="10659">
                <a:solidFill>
                  <a:srgbClr val="553F2E"/>
                </a:solidFill>
                <a:latin typeface="Bernoru SemiCondensed"/>
                <a:ea typeface="Bernoru SemiCondensed"/>
                <a:cs typeface="Bernoru SemiCondensed"/>
                <a:sym typeface="Bernoru SemiCondensed"/>
              </a:rPr>
              <a:t>FVF</a:t>
            </a:r>
            <a:r>
              <a:rPr lang="en-US" sz="10659">
                <a:solidFill>
                  <a:srgbClr val="553F2E"/>
                </a:solidFill>
                <a:latin typeface="Bernoru SemiCondensed"/>
                <a:ea typeface="Bernoru SemiCondensed"/>
                <a:cs typeface="Bernoru SemiCondensed"/>
                <a:sym typeface="Bernoru SemiCondensed"/>
              </a:rPr>
              <a:t> Policies Review</a:t>
            </a:r>
          </a:p>
        </p:txBody>
      </p:sp>
      <p:grpSp>
        <p:nvGrpSpPr>
          <p:cNvPr name="Group 7" id="7"/>
          <p:cNvGrpSpPr/>
          <p:nvPr/>
        </p:nvGrpSpPr>
        <p:grpSpPr>
          <a:xfrm rot="0">
            <a:off x="1028700" y="2653853"/>
            <a:ext cx="7579006" cy="4262533"/>
            <a:chOff x="0" y="0"/>
            <a:chExt cx="10105342" cy="5683377"/>
          </a:xfrm>
        </p:grpSpPr>
        <p:grpSp>
          <p:nvGrpSpPr>
            <p:cNvPr name="Group 8" id="8"/>
            <p:cNvGrpSpPr/>
            <p:nvPr/>
          </p:nvGrpSpPr>
          <p:grpSpPr>
            <a:xfrm rot="0">
              <a:off x="0" y="0"/>
              <a:ext cx="10105342" cy="5683377"/>
              <a:chOff x="0" y="0"/>
              <a:chExt cx="2201344" cy="1238065"/>
            </a:xfrm>
          </p:grpSpPr>
          <p:sp>
            <p:nvSpPr>
              <p:cNvPr name="Freeform 9" id="9"/>
              <p:cNvSpPr/>
              <p:nvPr/>
            </p:nvSpPr>
            <p:spPr>
              <a:xfrm flipH="false" flipV="false" rot="0">
                <a:off x="0" y="0"/>
                <a:ext cx="2201344" cy="1238065"/>
              </a:xfrm>
              <a:custGeom>
                <a:avLst/>
                <a:gdLst/>
                <a:ahLst/>
                <a:cxnLst/>
                <a:rect r="r" b="b" t="t" l="l"/>
                <a:pathLst>
                  <a:path h="1238065" w="2201344">
                    <a:moveTo>
                      <a:pt x="60304" y="0"/>
                    </a:moveTo>
                    <a:lnTo>
                      <a:pt x="2141039" y="0"/>
                    </a:lnTo>
                    <a:cubicBezTo>
                      <a:pt x="2174345" y="0"/>
                      <a:pt x="2201344" y="26999"/>
                      <a:pt x="2201344" y="60304"/>
                    </a:cubicBezTo>
                    <a:lnTo>
                      <a:pt x="2201344" y="1177760"/>
                    </a:lnTo>
                    <a:cubicBezTo>
                      <a:pt x="2201344" y="1193754"/>
                      <a:pt x="2194990" y="1209093"/>
                      <a:pt x="2183681" y="1220402"/>
                    </a:cubicBezTo>
                    <a:cubicBezTo>
                      <a:pt x="2172372" y="1231711"/>
                      <a:pt x="2157033" y="1238065"/>
                      <a:pt x="2141039" y="1238065"/>
                    </a:cubicBezTo>
                    <a:lnTo>
                      <a:pt x="60304" y="1238065"/>
                    </a:lnTo>
                    <a:cubicBezTo>
                      <a:pt x="26999" y="1238065"/>
                      <a:pt x="0" y="1211066"/>
                      <a:pt x="0" y="1177760"/>
                    </a:cubicBezTo>
                    <a:lnTo>
                      <a:pt x="0" y="60304"/>
                    </a:lnTo>
                    <a:cubicBezTo>
                      <a:pt x="0" y="26999"/>
                      <a:pt x="26999" y="0"/>
                      <a:pt x="60304" y="0"/>
                    </a:cubicBezTo>
                    <a:close/>
                  </a:path>
                </a:pathLst>
              </a:custGeom>
              <a:solidFill>
                <a:srgbClr val="81873D"/>
              </a:solidFill>
            </p:spPr>
          </p:sp>
          <p:sp>
            <p:nvSpPr>
              <p:cNvPr name="TextBox 10" id="10"/>
              <p:cNvSpPr txBox="true"/>
              <p:nvPr/>
            </p:nvSpPr>
            <p:spPr>
              <a:xfrm>
                <a:off x="0" y="9525"/>
                <a:ext cx="2201344" cy="1228540"/>
              </a:xfrm>
              <a:prstGeom prst="rect">
                <a:avLst/>
              </a:prstGeom>
            </p:spPr>
            <p:txBody>
              <a:bodyPr anchor="ctr" rtlCol="false" tIns="50800" lIns="50800" bIns="50800" rIns="50800"/>
              <a:lstStyle/>
              <a:p>
                <a:pPr algn="ctr">
                  <a:lnSpc>
                    <a:spcPts val="2950"/>
                  </a:lnSpc>
                </a:pPr>
              </a:p>
            </p:txBody>
          </p:sp>
        </p:grpSp>
        <p:sp>
          <p:nvSpPr>
            <p:cNvPr name="TextBox 11" id="11"/>
            <p:cNvSpPr txBox="true"/>
            <p:nvPr/>
          </p:nvSpPr>
          <p:spPr>
            <a:xfrm rot="0">
              <a:off x="448696" y="440560"/>
              <a:ext cx="9207949" cy="4715969"/>
            </a:xfrm>
            <a:prstGeom prst="rect">
              <a:avLst/>
            </a:prstGeom>
          </p:spPr>
          <p:txBody>
            <a:bodyPr anchor="t" rtlCol="false" tIns="0" lIns="0" bIns="0" rIns="0">
              <a:spAutoFit/>
            </a:bodyPr>
            <a:lstStyle/>
            <a:p>
              <a:pPr algn="ctr">
                <a:lnSpc>
                  <a:spcPts val="4741"/>
                </a:lnSpc>
                <a:spcBef>
                  <a:spcPct val="0"/>
                </a:spcBef>
              </a:pPr>
              <a:r>
                <a:rPr lang="en-US" sz="3386">
                  <a:solidFill>
                    <a:srgbClr val="E9EDD3"/>
                  </a:solidFill>
                  <a:latin typeface="Cerebri"/>
                  <a:ea typeface="Cerebri"/>
                  <a:cs typeface="Cerebri"/>
                  <a:sym typeface="Cerebri"/>
                </a:rPr>
                <a:t>LOST AND FOUND POLICY: Anyth</a:t>
              </a:r>
              <a:r>
                <a:rPr lang="en-US" sz="3386">
                  <a:solidFill>
                    <a:srgbClr val="E9EDD3"/>
                  </a:solidFill>
                  <a:latin typeface="Cerebri"/>
                  <a:ea typeface="Cerebri"/>
                  <a:cs typeface="Cerebri"/>
                  <a:sym typeface="Cerebri"/>
                </a:rPr>
                <a:t>ing left behind on trips will go to the Felix Ventures Foundation Lost and Found. You have 7 days to claim your things before it is donated to the Salvation Army</a:t>
              </a:r>
            </a:p>
          </p:txBody>
        </p:sp>
      </p:grpSp>
      <p:grpSp>
        <p:nvGrpSpPr>
          <p:cNvPr name="Group 12" id="12"/>
          <p:cNvGrpSpPr/>
          <p:nvPr/>
        </p:nvGrpSpPr>
        <p:grpSpPr>
          <a:xfrm rot="0">
            <a:off x="9706358" y="2653853"/>
            <a:ext cx="7552942" cy="4262533"/>
            <a:chOff x="0" y="0"/>
            <a:chExt cx="10070589" cy="5683377"/>
          </a:xfrm>
        </p:grpSpPr>
        <p:grpSp>
          <p:nvGrpSpPr>
            <p:cNvPr name="Group 13" id="13"/>
            <p:cNvGrpSpPr/>
            <p:nvPr/>
          </p:nvGrpSpPr>
          <p:grpSpPr>
            <a:xfrm rot="0">
              <a:off x="0" y="0"/>
              <a:ext cx="10070589" cy="5683377"/>
              <a:chOff x="0" y="0"/>
              <a:chExt cx="2201344" cy="1242337"/>
            </a:xfrm>
          </p:grpSpPr>
          <p:sp>
            <p:nvSpPr>
              <p:cNvPr name="Freeform 14" id="14"/>
              <p:cNvSpPr/>
              <p:nvPr/>
            </p:nvSpPr>
            <p:spPr>
              <a:xfrm flipH="false" flipV="false" rot="0">
                <a:off x="0" y="0"/>
                <a:ext cx="2201344" cy="1242337"/>
              </a:xfrm>
              <a:custGeom>
                <a:avLst/>
                <a:gdLst/>
                <a:ahLst/>
                <a:cxnLst/>
                <a:rect r="r" b="b" t="t" l="l"/>
                <a:pathLst>
                  <a:path h="1242337" w="2201344">
                    <a:moveTo>
                      <a:pt x="60304" y="0"/>
                    </a:moveTo>
                    <a:lnTo>
                      <a:pt x="2141039" y="0"/>
                    </a:lnTo>
                    <a:cubicBezTo>
                      <a:pt x="2174345" y="0"/>
                      <a:pt x="2201344" y="26999"/>
                      <a:pt x="2201344" y="60304"/>
                    </a:cubicBezTo>
                    <a:lnTo>
                      <a:pt x="2201344" y="1182033"/>
                    </a:lnTo>
                    <a:cubicBezTo>
                      <a:pt x="2201344" y="1215338"/>
                      <a:pt x="2174345" y="1242337"/>
                      <a:pt x="2141039" y="1242337"/>
                    </a:cubicBezTo>
                    <a:lnTo>
                      <a:pt x="60304" y="1242337"/>
                    </a:lnTo>
                    <a:cubicBezTo>
                      <a:pt x="26999" y="1242337"/>
                      <a:pt x="0" y="1215338"/>
                      <a:pt x="0" y="1182033"/>
                    </a:cubicBezTo>
                    <a:lnTo>
                      <a:pt x="0" y="60304"/>
                    </a:lnTo>
                    <a:cubicBezTo>
                      <a:pt x="0" y="26999"/>
                      <a:pt x="26999" y="0"/>
                      <a:pt x="60304" y="0"/>
                    </a:cubicBezTo>
                    <a:close/>
                  </a:path>
                </a:pathLst>
              </a:custGeom>
              <a:solidFill>
                <a:srgbClr val="473324"/>
              </a:solidFill>
            </p:spPr>
          </p:sp>
          <p:sp>
            <p:nvSpPr>
              <p:cNvPr name="TextBox 15" id="15"/>
              <p:cNvSpPr txBox="true"/>
              <p:nvPr/>
            </p:nvSpPr>
            <p:spPr>
              <a:xfrm>
                <a:off x="0" y="9525"/>
                <a:ext cx="2201344" cy="1232812"/>
              </a:xfrm>
              <a:prstGeom prst="rect">
                <a:avLst/>
              </a:prstGeom>
            </p:spPr>
            <p:txBody>
              <a:bodyPr anchor="ctr" rtlCol="false" tIns="50800" lIns="50800" bIns="50800" rIns="50800"/>
              <a:lstStyle/>
              <a:p>
                <a:pPr algn="ctr">
                  <a:lnSpc>
                    <a:spcPts val="2950"/>
                  </a:lnSpc>
                </a:pPr>
              </a:p>
            </p:txBody>
          </p:sp>
        </p:grpSp>
        <p:sp>
          <p:nvSpPr>
            <p:cNvPr name="TextBox 16" id="16"/>
            <p:cNvSpPr txBox="true"/>
            <p:nvPr/>
          </p:nvSpPr>
          <p:spPr>
            <a:xfrm rot="0">
              <a:off x="314376" y="395737"/>
              <a:ext cx="9441836" cy="4776065"/>
            </a:xfrm>
            <a:prstGeom prst="rect">
              <a:avLst/>
            </a:prstGeom>
          </p:spPr>
          <p:txBody>
            <a:bodyPr anchor="t" rtlCol="false" tIns="0" lIns="0" bIns="0" rIns="0">
              <a:spAutoFit/>
            </a:bodyPr>
            <a:lstStyle/>
            <a:p>
              <a:pPr algn="ctr">
                <a:lnSpc>
                  <a:spcPts val="4783"/>
                </a:lnSpc>
                <a:spcBef>
                  <a:spcPct val="0"/>
                </a:spcBef>
              </a:pPr>
              <a:r>
                <a:rPr lang="en-US" sz="3416">
                  <a:solidFill>
                    <a:srgbClr val="E9EDD3"/>
                  </a:solidFill>
                  <a:latin typeface="Cerebri"/>
                  <a:ea typeface="Cerebri"/>
                  <a:cs typeface="Cerebri"/>
                  <a:sym typeface="Cerebri"/>
                </a:rPr>
                <a:t>ELECTRONICS POLICY: No use of Phon</a:t>
              </a:r>
              <a:r>
                <a:rPr lang="en-US" sz="3416">
                  <a:solidFill>
                    <a:srgbClr val="E9EDD3"/>
                  </a:solidFill>
                  <a:latin typeface="Cerebri"/>
                  <a:ea typeface="Cerebri"/>
                  <a:cs typeface="Cerebri"/>
                  <a:sym typeface="Cerebri"/>
                </a:rPr>
                <a:t>es, iPods, or Gaming Devices allowed DURING any FVF activities. Phone Use will ONLY be allowed in case of emergency. (you got lost in the bike trail)</a:t>
              </a:r>
            </a:p>
          </p:txBody>
        </p:sp>
      </p:grpSp>
      <p:sp>
        <p:nvSpPr>
          <p:cNvPr name="TextBox 17" id="17"/>
          <p:cNvSpPr txBox="true"/>
          <p:nvPr/>
        </p:nvSpPr>
        <p:spPr>
          <a:xfrm rot="0">
            <a:off x="1535335" y="8027660"/>
            <a:ext cx="11921972" cy="1180465"/>
          </a:xfrm>
          <a:prstGeom prst="rect">
            <a:avLst/>
          </a:prstGeom>
        </p:spPr>
        <p:txBody>
          <a:bodyPr anchor="t" rtlCol="false" tIns="0" lIns="0" bIns="0" rIns="0">
            <a:spAutoFit/>
          </a:bodyPr>
          <a:lstStyle/>
          <a:p>
            <a:pPr algn="ctr">
              <a:lnSpc>
                <a:spcPts val="4759"/>
              </a:lnSpc>
              <a:spcBef>
                <a:spcPct val="0"/>
              </a:spcBef>
            </a:pPr>
            <a:r>
              <a:rPr lang="en-US" sz="3399">
                <a:solidFill>
                  <a:srgbClr val="E9EDD3"/>
                </a:solidFill>
                <a:latin typeface="Cerebri"/>
                <a:ea typeface="Cerebri"/>
                <a:cs typeface="Cerebri"/>
                <a:sym typeface="Cerebri"/>
              </a:rPr>
              <a:t>PERMISSION SLIP: First com</a:t>
            </a:r>
            <a:r>
              <a:rPr lang="en-US" sz="3399">
                <a:solidFill>
                  <a:srgbClr val="E9EDD3"/>
                </a:solidFill>
                <a:latin typeface="Cerebri"/>
                <a:ea typeface="Cerebri"/>
                <a:cs typeface="Cerebri"/>
                <a:sym typeface="Cerebri"/>
              </a:rPr>
              <a:t>e first serve basis! Must have all your paperwork turned 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DAHH4kcqI0A</dc:identifier>
  <dcterms:modified xsi:type="dcterms:W3CDTF">2011-08-01T06:04:30Z</dcterms:modified>
  <cp:revision>1</cp:revision>
  <dc:title>California Elementary Hiking Day</dc:title>
</cp:coreProperties>
</file>